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21" r:id="rId1"/>
  </p:sldMasterIdLst>
  <p:notesMasterIdLst>
    <p:notesMasterId r:id="rId27"/>
  </p:notesMasterIdLst>
  <p:sldIdLst>
    <p:sldId id="256" r:id="rId2"/>
    <p:sldId id="260" r:id="rId3"/>
    <p:sldId id="258" r:id="rId4"/>
    <p:sldId id="259" r:id="rId5"/>
    <p:sldId id="262" r:id="rId6"/>
    <p:sldId id="263" r:id="rId7"/>
    <p:sldId id="264" r:id="rId8"/>
    <p:sldId id="265" r:id="rId9"/>
    <p:sldId id="266" r:id="rId10"/>
    <p:sldId id="269" r:id="rId11"/>
    <p:sldId id="270" r:id="rId12"/>
    <p:sldId id="271" r:id="rId13"/>
    <p:sldId id="272" r:id="rId14"/>
    <p:sldId id="273" r:id="rId15"/>
    <p:sldId id="274" r:id="rId16"/>
    <p:sldId id="275" r:id="rId17"/>
    <p:sldId id="277" r:id="rId18"/>
    <p:sldId id="279" r:id="rId19"/>
    <p:sldId id="280" r:id="rId20"/>
    <p:sldId id="281" r:id="rId21"/>
    <p:sldId id="282" r:id="rId22"/>
    <p:sldId id="283" r:id="rId23"/>
    <p:sldId id="284" r:id="rId24"/>
    <p:sldId id="285" r:id="rId25"/>
    <p:sldId id="286"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EAEC"/>
    <a:srgbClr val="DFD9DC"/>
    <a:srgbClr val="FBDDDE"/>
    <a:srgbClr val="EEE7E7"/>
    <a:srgbClr val="7B2022"/>
    <a:srgbClr val="2C3A5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549" autoAdjust="0"/>
    <p:restoredTop sz="94588" autoAdjust="0"/>
  </p:normalViewPr>
  <p:slideViewPr>
    <p:cSldViewPr snapToGrid="0" snapToObjects="1">
      <p:cViewPr varScale="1">
        <p:scale>
          <a:sx n="62" d="100"/>
          <a:sy n="62" d="100"/>
        </p:scale>
        <p:origin x="1218"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5" d="100"/>
        <a:sy n="8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eg>
</file>

<file path=ppt/media/image11.JPG>
</file>

<file path=ppt/media/image12.gif>
</file>

<file path=ppt/media/image13.JPG>
</file>

<file path=ppt/media/image14.JPG>
</file>

<file path=ppt/media/image15.jpg>
</file>

<file path=ppt/media/image16.jp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A24E801-2D28-8B4B-9E6A-806CC503580E}" type="datetimeFigureOut">
              <a:rPr lang="en-US" smtClean="0"/>
              <a:pPr/>
              <a:t>3/14/2018</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0C55534-C8B2-FC44-AFDE-306208876582}" type="slidenum">
              <a:rPr lang="en-US" smtClean="0"/>
              <a:pPr/>
              <a:t>‹#›</a:t>
            </a:fld>
            <a:endParaRPr lang="en-US" dirty="0"/>
          </a:p>
        </p:txBody>
      </p:sp>
    </p:spTree>
    <p:extLst>
      <p:ext uri="{BB962C8B-B14F-4D97-AF65-F5344CB8AC3E}">
        <p14:creationId xmlns:p14="http://schemas.microsoft.com/office/powerpoint/2010/main" val="292917462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Add NSF logo</a:t>
            </a:r>
          </a:p>
        </p:txBody>
      </p:sp>
      <p:sp>
        <p:nvSpPr>
          <p:cNvPr id="4" name="Slide Number Placeholder 3"/>
          <p:cNvSpPr>
            <a:spLocks noGrp="1"/>
          </p:cNvSpPr>
          <p:nvPr>
            <p:ph type="sldNum" sz="quarter" idx="10"/>
          </p:nvPr>
        </p:nvSpPr>
        <p:spPr/>
        <p:txBody>
          <a:bodyPr/>
          <a:lstStyle/>
          <a:p>
            <a:fld id="{20C55534-C8B2-FC44-AFDE-306208876582}" type="slidenum">
              <a:rPr lang="en-US" smtClean="0"/>
              <a:pPr/>
              <a:t>1</a:t>
            </a:fld>
            <a:endParaRPr lang="en-US" dirty="0"/>
          </a:p>
        </p:txBody>
      </p:sp>
    </p:spTree>
    <p:extLst>
      <p:ext uri="{BB962C8B-B14F-4D97-AF65-F5344CB8AC3E}">
        <p14:creationId xmlns:p14="http://schemas.microsoft.com/office/powerpoint/2010/main" val="9882243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6" name="Rectangle 5"/>
          <p:cNvSpPr/>
          <p:nvPr/>
        </p:nvSpPr>
        <p:spPr bwMode="auto">
          <a:xfrm>
            <a:off x="0" y="0"/>
            <a:ext cx="9144000" cy="6858000"/>
          </a:xfrm>
          <a:prstGeom prst="rect">
            <a:avLst/>
          </a:prstGeom>
          <a:solidFill>
            <a:schemeClr val="bg1"/>
          </a:solidFill>
          <a:ln w="9525" cap="flat" cmpd="sng" algn="ctr">
            <a:noFill/>
            <a:prstDash val="solid"/>
            <a:round/>
            <a:headEnd type="none" w="med" len="med"/>
            <a:tailEnd type="none" w="med" len="med"/>
          </a:ln>
          <a:effectLst/>
        </p:spPr>
        <p:txBody>
          <a:bodyPr wrap="none" anchor="ctr"/>
          <a:lstStyle/>
          <a:p>
            <a:pPr algn="ctr">
              <a:defRPr/>
            </a:pPr>
            <a:endParaRPr lang="en-US" dirty="0"/>
          </a:p>
        </p:txBody>
      </p:sp>
      <p:sp>
        <p:nvSpPr>
          <p:cNvPr id="9" name="Title 1"/>
          <p:cNvSpPr txBox="1">
            <a:spLocks/>
          </p:cNvSpPr>
          <p:nvPr/>
        </p:nvSpPr>
        <p:spPr bwMode="auto">
          <a:xfrm>
            <a:off x="5105400" y="533400"/>
            <a:ext cx="3657600" cy="2590800"/>
          </a:xfrm>
          <a:prstGeom prst="rect">
            <a:avLst/>
          </a:prstGeom>
          <a:noFill/>
          <a:ln w="9525">
            <a:noFill/>
            <a:miter lim="800000"/>
            <a:headEnd/>
            <a:tailEnd/>
          </a:ln>
          <a:effectLst/>
        </p:spPr>
        <p:txBody>
          <a:bodyPr anchor="b">
            <a:normAutofit/>
          </a:bodyPr>
          <a:lstStyle/>
          <a:p>
            <a:pPr>
              <a:defRPr/>
            </a:pPr>
            <a:endParaRPr lang="en-US" sz="5400" b="1" kern="0" dirty="0">
              <a:latin typeface="Times New Roman"/>
              <a:ea typeface="+mj-ea"/>
              <a:cs typeface="+mj-cs"/>
            </a:endParaRPr>
          </a:p>
        </p:txBody>
      </p:sp>
      <p:sp>
        <p:nvSpPr>
          <p:cNvPr id="16" name="Text Placeholder 15"/>
          <p:cNvSpPr>
            <a:spLocks noGrp="1"/>
          </p:cNvSpPr>
          <p:nvPr>
            <p:ph type="body" sz="quarter" idx="10"/>
          </p:nvPr>
        </p:nvSpPr>
        <p:spPr>
          <a:xfrm>
            <a:off x="3200400" y="2590800"/>
            <a:ext cx="5791200" cy="2133600"/>
          </a:xfrm>
        </p:spPr>
        <p:txBody>
          <a:bodyPr/>
          <a:lstStyle>
            <a:lvl1pPr>
              <a:buNone/>
              <a:defRPr sz="4400" b="1">
                <a:solidFill>
                  <a:srgbClr val="7B2022"/>
                </a:solidFill>
                <a:effectLst>
                  <a:outerShdw blurRad="127000" dist="101600" dir="2700000" algn="tl" rotWithShape="0">
                    <a:prstClr val="black">
                      <a:alpha val="40000"/>
                    </a:prstClr>
                  </a:outerShdw>
                </a:effectLst>
              </a:defRPr>
            </a:lvl1pPr>
          </a:lstStyle>
          <a:p>
            <a:pPr lvl="0"/>
            <a:r>
              <a:rPr lang="en-US"/>
              <a:t>Click to edit Master text styles</a:t>
            </a:r>
          </a:p>
        </p:txBody>
      </p:sp>
      <p:sp>
        <p:nvSpPr>
          <p:cNvPr id="18" name="Text Placeholder 17"/>
          <p:cNvSpPr>
            <a:spLocks noGrp="1"/>
          </p:cNvSpPr>
          <p:nvPr>
            <p:ph type="body" sz="quarter" idx="11"/>
          </p:nvPr>
        </p:nvSpPr>
        <p:spPr>
          <a:xfrm>
            <a:off x="3200400" y="5105400"/>
            <a:ext cx="5791200" cy="838200"/>
          </a:xfrm>
        </p:spPr>
        <p:txBody>
          <a:bodyPr/>
          <a:lstStyle>
            <a:lvl1pPr>
              <a:buNone/>
              <a:defRPr baseline="0"/>
            </a:lvl1pPr>
          </a:lstStyle>
          <a:p>
            <a:pPr lvl="0"/>
            <a:r>
              <a:rPr lang="en-US"/>
              <a:t>Click to edit Master text styles</a:t>
            </a:r>
          </a:p>
        </p:txBody>
      </p:sp>
      <p:sp>
        <p:nvSpPr>
          <p:cNvPr id="10" name="Rectangle 169"/>
          <p:cNvSpPr>
            <a:spLocks noGrp="1" noChangeArrowheads="1"/>
          </p:cNvSpPr>
          <p:nvPr>
            <p:ph type="dt" sz="half" idx="12"/>
          </p:nvPr>
        </p:nvSpPr>
        <p:spPr>
          <a:xfrm>
            <a:off x="152400" y="6200775"/>
            <a:ext cx="1905000" cy="457200"/>
          </a:xfrm>
        </p:spPr>
        <p:txBody>
          <a:bodyPr/>
          <a:lstStyle>
            <a:lvl1pPr>
              <a:defRPr dirty="0"/>
            </a:lvl1pPr>
          </a:lstStyle>
          <a:p>
            <a:fld id="{C5BB6968-83BF-4CE8-9318-756EE907CB6F}" type="datetime1">
              <a:rPr lang="en-US" smtClean="0"/>
              <a:t>3/14/2018</a:t>
            </a:fld>
            <a:endParaRPr lang="en-US" dirty="0"/>
          </a:p>
        </p:txBody>
      </p:sp>
      <p:sp>
        <p:nvSpPr>
          <p:cNvPr id="11" name="Rectangle 170"/>
          <p:cNvSpPr>
            <a:spLocks noGrp="1" noChangeArrowheads="1"/>
          </p:cNvSpPr>
          <p:nvPr>
            <p:ph type="ftr" sz="quarter" idx="13"/>
          </p:nvPr>
        </p:nvSpPr>
        <p:spPr>
          <a:xfrm>
            <a:off x="2754313" y="6200775"/>
            <a:ext cx="3635375" cy="457200"/>
          </a:xfrm>
        </p:spPr>
        <p:txBody>
          <a:bodyPr/>
          <a:lstStyle>
            <a:lvl1pPr>
              <a:defRPr dirty="0"/>
            </a:lvl1pPr>
          </a:lstStyle>
          <a:p>
            <a:endParaRPr lang="en-US" dirty="0"/>
          </a:p>
        </p:txBody>
      </p:sp>
      <p:sp>
        <p:nvSpPr>
          <p:cNvPr id="12" name="Rectangle 171"/>
          <p:cNvSpPr>
            <a:spLocks noGrp="1" noChangeArrowheads="1"/>
          </p:cNvSpPr>
          <p:nvPr>
            <p:ph type="sldNum" sz="quarter" idx="14"/>
          </p:nvPr>
        </p:nvSpPr>
        <p:spPr>
          <a:xfrm>
            <a:off x="7092950" y="6200775"/>
            <a:ext cx="1905000" cy="457200"/>
          </a:xfrm>
        </p:spPr>
        <p:txBody>
          <a:bodyPr/>
          <a:lstStyle>
            <a:lvl1pPr>
              <a:defRPr/>
            </a:lvl1pPr>
          </a:lstStyle>
          <a:p>
            <a:fld id="{3E05A0EA-0FFD-3345-8A35-6E94DD537AEE}" type="slidenum">
              <a:rPr lang="en-US" smtClean="0"/>
              <a:pPr/>
              <a:t>‹#›</a:t>
            </a:fld>
            <a:endParaRPr lang="en-US" dirty="0"/>
          </a:p>
        </p:txBody>
      </p:sp>
      <p:pic>
        <p:nvPicPr>
          <p:cNvPr id="2" name="Picture 2"/>
          <p:cNvPicPr>
            <a:picLocks noChangeAspect="1" noChangeArrowheads="1"/>
          </p:cNvPicPr>
          <p:nvPr/>
        </p:nvPicPr>
        <p:blipFill>
          <a:blip r:embed="rId3" cstate="print"/>
          <a:srcRect/>
          <a:stretch>
            <a:fillRect/>
          </a:stretch>
        </p:blipFill>
        <p:spPr bwMode="auto">
          <a:xfrm>
            <a:off x="0" y="0"/>
            <a:ext cx="2177143" cy="6858000"/>
          </a:xfrm>
          <a:prstGeom prst="rect">
            <a:avLst/>
          </a:prstGeom>
          <a:noFill/>
          <a:ln w="9525">
            <a:noFill/>
            <a:miter lim="800000"/>
            <a:headEnd/>
            <a:tailEnd/>
          </a:ln>
        </p:spPr>
      </p:pic>
      <p:sp>
        <p:nvSpPr>
          <p:cNvPr id="15" name="Rectangle 14"/>
          <p:cNvSpPr/>
          <p:nvPr/>
        </p:nvSpPr>
        <p:spPr bwMode="auto">
          <a:xfrm rot="5400000">
            <a:off x="-1109657" y="3422552"/>
            <a:ext cx="6921305" cy="76200"/>
          </a:xfrm>
          <a:prstGeom prst="rect">
            <a:avLst/>
          </a:prstGeom>
          <a:solidFill>
            <a:srgbClr val="EBD2C1"/>
          </a:solidFill>
          <a:ln w="9525" cap="flat" cmpd="sng" algn="ctr">
            <a:noFill/>
            <a:prstDash val="solid"/>
            <a:round/>
            <a:headEnd type="none" w="med" len="med"/>
            <a:tailEnd type="none" w="med" len="med"/>
          </a:ln>
          <a:effectLst/>
        </p:spPr>
        <p:txBody>
          <a:bodyPr wrap="none" anchor="ctr"/>
          <a:lstStyle/>
          <a:p>
            <a:pPr algn="ctr">
              <a:defRPr/>
            </a:pPr>
            <a:endParaRPr lang="en-US" dirty="0"/>
          </a:p>
        </p:txBody>
      </p:sp>
      <p:sp>
        <p:nvSpPr>
          <p:cNvPr id="17" name="Rectangle 16"/>
          <p:cNvSpPr/>
          <p:nvPr/>
        </p:nvSpPr>
        <p:spPr bwMode="auto">
          <a:xfrm rot="5400000">
            <a:off x="-986392" y="3384453"/>
            <a:ext cx="6921305" cy="152400"/>
          </a:xfrm>
          <a:prstGeom prst="rect">
            <a:avLst/>
          </a:prstGeom>
          <a:solidFill>
            <a:srgbClr val="2D3A55"/>
          </a:solidFill>
          <a:ln w="9525" cap="flat" cmpd="sng" algn="ctr">
            <a:noFill/>
            <a:prstDash val="solid"/>
            <a:round/>
            <a:headEnd type="none" w="med" len="med"/>
            <a:tailEnd type="none" w="med" len="med"/>
          </a:ln>
          <a:effectLst/>
        </p:spPr>
        <p:txBody>
          <a:bodyPr wrap="none" anchor="ctr"/>
          <a:lstStyle/>
          <a:p>
            <a:pPr algn="ctr">
              <a:defRPr/>
            </a:pPr>
            <a:endParaRPr lang="en-US" dirty="0"/>
          </a:p>
        </p:txBody>
      </p:sp>
      <p:sp>
        <p:nvSpPr>
          <p:cNvPr id="7" name="Rectangle 6"/>
          <p:cNvSpPr/>
          <p:nvPr/>
        </p:nvSpPr>
        <p:spPr bwMode="auto">
          <a:xfrm rot="5400000">
            <a:off x="-1210513" y="3384452"/>
            <a:ext cx="6921305" cy="152400"/>
          </a:xfrm>
          <a:prstGeom prst="rect">
            <a:avLst/>
          </a:prstGeom>
          <a:solidFill>
            <a:srgbClr val="7B2022"/>
          </a:solidFill>
          <a:ln w="9525" cap="flat" cmpd="sng" algn="ctr">
            <a:noFill/>
            <a:prstDash val="solid"/>
            <a:round/>
            <a:headEnd type="none" w="med" len="med"/>
            <a:tailEnd type="none" w="med" len="med"/>
          </a:ln>
          <a:effectLst/>
        </p:spPr>
        <p:txBody>
          <a:bodyPr wrap="none" anchor="ctr"/>
          <a:lstStyle/>
          <a:p>
            <a:pPr algn="ctr">
              <a:defRPr/>
            </a:pPr>
            <a:endParaRPr lang="en-US" dirty="0"/>
          </a:p>
        </p:txBody>
      </p:sp>
      <p:pic>
        <p:nvPicPr>
          <p:cNvPr id="1028" name="Picture 4" descr="X:\DeptBU\LRTS\BaasMark\2010 Annual Report\tan_20percent.png"/>
          <p:cNvPicPr>
            <a:picLocks noChangeAspect="1" noChangeArrowheads="1"/>
          </p:cNvPicPr>
          <p:nvPr/>
        </p:nvPicPr>
        <p:blipFill>
          <a:blip r:embed="rId4" cstate="print"/>
          <a:srcRect/>
          <a:stretch>
            <a:fillRect/>
          </a:stretch>
        </p:blipFill>
        <p:spPr bwMode="auto">
          <a:xfrm>
            <a:off x="1524000" y="0"/>
            <a:ext cx="2917272" cy="2971800"/>
          </a:xfrm>
          <a:prstGeom prst="rect">
            <a:avLst/>
          </a:prstGeom>
          <a:noFill/>
        </p:spPr>
      </p:pic>
      <p:pic>
        <p:nvPicPr>
          <p:cNvPr id="21508" name="Picture 4" descr="X:\DeptBU\UnivCom\Proell\stc.png"/>
          <p:cNvPicPr>
            <a:picLocks noChangeAspect="1" noChangeArrowheads="1"/>
          </p:cNvPicPr>
          <p:nvPr/>
        </p:nvPicPr>
        <p:blipFill>
          <a:blip r:embed="rId5" cstate="print"/>
          <a:srcRect t="19457" b="28008"/>
          <a:stretch>
            <a:fillRect/>
          </a:stretch>
        </p:blipFill>
        <p:spPr bwMode="auto">
          <a:xfrm>
            <a:off x="80270" y="228600"/>
            <a:ext cx="2129530" cy="1447800"/>
          </a:xfrm>
          <a:prstGeom prst="rect">
            <a:avLst/>
          </a:prstGeom>
          <a:ln>
            <a:noFill/>
          </a:ln>
          <a:effectLst>
            <a:outerShdw blurRad="215900" dist="317500" dir="2400000" sx="99000" sy="99000" algn="tl" rotWithShape="0">
              <a:prstClr val="black">
                <a:alpha val="50000"/>
              </a:prstClr>
            </a:outerShdw>
          </a:effectLst>
        </p:spPr>
      </p:pic>
      <p:pic>
        <p:nvPicPr>
          <p:cNvPr id="1029" name="Picture 5" descr="X:\DeptBU\LRTS\BaasMark\2010 Annual Report\blue.png"/>
          <p:cNvPicPr>
            <a:picLocks noChangeAspect="1" noChangeArrowheads="1"/>
          </p:cNvPicPr>
          <p:nvPr/>
        </p:nvPicPr>
        <p:blipFill>
          <a:blip r:embed="rId6" cstate="print"/>
          <a:srcRect l="42424" b="42885"/>
          <a:stretch>
            <a:fillRect/>
          </a:stretch>
        </p:blipFill>
        <p:spPr bwMode="auto">
          <a:xfrm>
            <a:off x="0" y="5410200"/>
            <a:ext cx="1447800" cy="1447800"/>
          </a:xfrm>
          <a:prstGeom prst="rect">
            <a:avLst/>
          </a:prstGeom>
          <a:noFill/>
        </p:spPr>
      </p:pic>
      <p:pic>
        <p:nvPicPr>
          <p:cNvPr id="1030" name="Picture 6" descr="X:\DeptBU\LRTS\BaasMark\2010 Annual Report\blue_20percent.png"/>
          <p:cNvPicPr>
            <a:picLocks noChangeAspect="1" noChangeArrowheads="1"/>
          </p:cNvPicPr>
          <p:nvPr/>
        </p:nvPicPr>
        <p:blipFill>
          <a:blip r:embed="rId7" cstate="print"/>
          <a:srcRect/>
          <a:stretch>
            <a:fillRect/>
          </a:stretch>
        </p:blipFill>
        <p:spPr bwMode="auto">
          <a:xfrm>
            <a:off x="0" y="990600"/>
            <a:ext cx="5454337" cy="5438775"/>
          </a:xfrm>
          <a:prstGeom prst="rect">
            <a:avLst/>
          </a:prstGeom>
          <a:noFill/>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fld id="{555818DF-E156-4029-9564-4F5489104E43}" type="datetime1">
              <a:rPr lang="en-US" smtClean="0"/>
              <a:t>3/14/2018</a:t>
            </a:fld>
            <a:endParaRPr lang="en-US" dirty="0"/>
          </a:p>
        </p:txBody>
      </p:sp>
      <p:sp>
        <p:nvSpPr>
          <p:cNvPr id="6" name="Rectangle 5"/>
          <p:cNvSpPr>
            <a:spLocks noGrp="1" noChangeArrowheads="1"/>
          </p:cNvSpPr>
          <p:nvPr>
            <p:ph type="ftr" sz="quarter" idx="11"/>
          </p:nvPr>
        </p:nvSpPr>
        <p:spPr>
          <a:ln/>
        </p:spPr>
        <p:txBody>
          <a:bodyPr/>
          <a:lstStyle>
            <a:lvl1pPr>
              <a:defRPr/>
            </a:lvl1pPr>
          </a:lstStyle>
          <a:p>
            <a:endParaRPr lang="en-US" dirty="0"/>
          </a:p>
        </p:txBody>
      </p:sp>
      <p:sp>
        <p:nvSpPr>
          <p:cNvPr id="7"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fld id="{59A93D5A-7296-404F-9990-AB7C8A16FEC2}" type="datetime1">
              <a:rPr lang="en-US" smtClean="0"/>
              <a:t>3/14/2018</a:t>
            </a:fld>
            <a:endParaRPr lang="en-US" dirty="0"/>
          </a:p>
        </p:txBody>
      </p:sp>
      <p:sp>
        <p:nvSpPr>
          <p:cNvPr id="5" name="Rectangle 5"/>
          <p:cNvSpPr>
            <a:spLocks noGrp="1" noChangeArrowheads="1"/>
          </p:cNvSpPr>
          <p:nvPr>
            <p:ph type="ftr" sz="quarter" idx="11"/>
          </p:nvPr>
        </p:nvSpPr>
        <p:spPr>
          <a:ln/>
        </p:spPr>
        <p:txBody>
          <a:bodyPr/>
          <a:lstStyle>
            <a:lvl1pPr>
              <a:defRPr/>
            </a:lvl1pPr>
          </a:lstStyle>
          <a:p>
            <a:endParaRPr lang="en-US" dirty="0"/>
          </a:p>
        </p:txBody>
      </p:sp>
      <p:sp>
        <p:nvSpPr>
          <p:cNvPr id="6"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3075" y="225425"/>
            <a:ext cx="1925638" cy="59753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42988" y="225425"/>
            <a:ext cx="5627687" cy="59753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fld id="{A0AD0A08-4269-4F99-98B1-3DD6ECD694F1}" type="datetime1">
              <a:rPr lang="en-US" smtClean="0"/>
              <a:t>3/14/2018</a:t>
            </a:fld>
            <a:endParaRPr lang="en-US" dirty="0"/>
          </a:p>
        </p:txBody>
      </p:sp>
      <p:sp>
        <p:nvSpPr>
          <p:cNvPr id="5" name="Rectangle 5"/>
          <p:cNvSpPr>
            <a:spLocks noGrp="1" noChangeArrowheads="1"/>
          </p:cNvSpPr>
          <p:nvPr>
            <p:ph type="ftr" sz="quarter" idx="11"/>
          </p:nvPr>
        </p:nvSpPr>
        <p:spPr>
          <a:ln/>
        </p:spPr>
        <p:txBody>
          <a:bodyPr/>
          <a:lstStyle>
            <a:lvl1pPr>
              <a:defRPr/>
            </a:lvl1pPr>
          </a:lstStyle>
          <a:p>
            <a:endParaRPr lang="en-US" dirty="0"/>
          </a:p>
        </p:txBody>
      </p:sp>
      <p:sp>
        <p:nvSpPr>
          <p:cNvPr id="6"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ClipArt" preserve="1">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1042988" y="225425"/>
            <a:ext cx="7705725" cy="863600"/>
          </a:xfrm>
        </p:spPr>
        <p:txBody>
          <a:bodyPr/>
          <a:lstStyle/>
          <a:p>
            <a:r>
              <a:rPr lang="en-US"/>
              <a:t>Click to edit Master title style</a:t>
            </a:r>
          </a:p>
        </p:txBody>
      </p:sp>
      <p:sp>
        <p:nvSpPr>
          <p:cNvPr id="3" name="Text Placeholder 2"/>
          <p:cNvSpPr>
            <a:spLocks noGrp="1"/>
          </p:cNvSpPr>
          <p:nvPr>
            <p:ph type="body" sz="half" idx="1"/>
          </p:nvPr>
        </p:nvSpPr>
        <p:spPr>
          <a:xfrm>
            <a:off x="1042988" y="1304925"/>
            <a:ext cx="3776662" cy="4895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lipArt Placeholder 3"/>
          <p:cNvSpPr>
            <a:spLocks noGrp="1"/>
          </p:cNvSpPr>
          <p:nvPr>
            <p:ph type="clipArt" sz="half" idx="2"/>
          </p:nvPr>
        </p:nvSpPr>
        <p:spPr>
          <a:xfrm>
            <a:off x="4972050" y="1304925"/>
            <a:ext cx="3776663" cy="4895850"/>
          </a:xfrm>
        </p:spPr>
        <p:txBody>
          <a:bodyPr/>
          <a:lstStyle/>
          <a:p>
            <a:pPr lvl="0"/>
            <a:r>
              <a:rPr lang="en-US" noProof="0" dirty="0"/>
              <a:t>Click icon to add clip art</a:t>
            </a:r>
          </a:p>
        </p:txBody>
      </p:sp>
      <p:sp>
        <p:nvSpPr>
          <p:cNvPr id="5" name="Rectangle 4"/>
          <p:cNvSpPr>
            <a:spLocks noGrp="1" noChangeArrowheads="1"/>
          </p:cNvSpPr>
          <p:nvPr>
            <p:ph type="dt" sz="half" idx="10"/>
          </p:nvPr>
        </p:nvSpPr>
        <p:spPr>
          <a:ln/>
        </p:spPr>
        <p:txBody>
          <a:bodyPr/>
          <a:lstStyle>
            <a:lvl1pPr>
              <a:defRPr/>
            </a:lvl1pPr>
          </a:lstStyle>
          <a:p>
            <a:fld id="{6A4CB8CB-DCE6-4AA2-BD76-26878D16C056}" type="datetime1">
              <a:rPr lang="en-US" smtClean="0"/>
              <a:t>3/14/2018</a:t>
            </a:fld>
            <a:endParaRPr lang="en-US" dirty="0"/>
          </a:p>
        </p:txBody>
      </p:sp>
      <p:sp>
        <p:nvSpPr>
          <p:cNvPr id="6" name="Rectangle 5"/>
          <p:cNvSpPr>
            <a:spLocks noGrp="1" noChangeArrowheads="1"/>
          </p:cNvSpPr>
          <p:nvPr>
            <p:ph type="ftr" sz="quarter" idx="11"/>
          </p:nvPr>
        </p:nvSpPr>
        <p:spPr>
          <a:ln/>
        </p:spPr>
        <p:txBody>
          <a:bodyPr/>
          <a:lstStyle>
            <a:lvl1pPr>
              <a:defRPr/>
            </a:lvl1pPr>
          </a:lstStyle>
          <a:p>
            <a:endParaRPr lang="en-US" dirty="0"/>
          </a:p>
        </p:txBody>
      </p:sp>
      <p:sp>
        <p:nvSpPr>
          <p:cNvPr id="7"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1042988" y="225425"/>
            <a:ext cx="7705725" cy="863600"/>
          </a:xfrm>
        </p:spPr>
        <p:txBody>
          <a:bodyPr/>
          <a:lstStyle/>
          <a:p>
            <a:r>
              <a:rPr lang="en-US"/>
              <a:t>Click to edit Master title style</a:t>
            </a:r>
          </a:p>
        </p:txBody>
      </p:sp>
      <p:sp>
        <p:nvSpPr>
          <p:cNvPr id="3" name="Text Placeholder 2"/>
          <p:cNvSpPr>
            <a:spLocks noGrp="1"/>
          </p:cNvSpPr>
          <p:nvPr>
            <p:ph type="body" sz="half" idx="1"/>
          </p:nvPr>
        </p:nvSpPr>
        <p:spPr>
          <a:xfrm>
            <a:off x="1042988" y="1304925"/>
            <a:ext cx="7705725" cy="2371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42988" y="3829050"/>
            <a:ext cx="7705725" cy="2371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fld id="{25E88054-EDC9-4C02-A56D-99A001836D07}" type="datetime1">
              <a:rPr lang="en-US" smtClean="0"/>
              <a:t>3/14/2018</a:t>
            </a:fld>
            <a:endParaRPr lang="en-US" dirty="0"/>
          </a:p>
        </p:txBody>
      </p:sp>
      <p:sp>
        <p:nvSpPr>
          <p:cNvPr id="6" name="Rectangle 5"/>
          <p:cNvSpPr>
            <a:spLocks noGrp="1" noChangeArrowheads="1"/>
          </p:cNvSpPr>
          <p:nvPr>
            <p:ph type="ftr" sz="quarter" idx="11"/>
          </p:nvPr>
        </p:nvSpPr>
        <p:spPr>
          <a:ln/>
        </p:spPr>
        <p:txBody>
          <a:bodyPr/>
          <a:lstStyle>
            <a:lvl1pPr>
              <a:defRPr/>
            </a:lvl1pPr>
          </a:lstStyle>
          <a:p>
            <a:endParaRPr lang="en-US" dirty="0"/>
          </a:p>
        </p:txBody>
      </p:sp>
      <p:sp>
        <p:nvSpPr>
          <p:cNvPr id="7"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81200" y="508000"/>
            <a:ext cx="6767513" cy="863600"/>
          </a:xfrm>
        </p:spPr>
        <p:txBody>
          <a:bodyPr/>
          <a:lstStyle>
            <a:lvl1pPr algn="l">
              <a:defRPr>
                <a:solidFill>
                  <a:srgbClr val="7B2022"/>
                </a:solidFill>
              </a:defRPr>
            </a:lvl1pPr>
          </a:lstStyle>
          <a:p>
            <a:r>
              <a:rPr lang="en-US"/>
              <a:t>Click to edit Master title style</a:t>
            </a:r>
            <a:endParaRPr lang="en-US" dirty="0"/>
          </a:p>
        </p:txBody>
      </p:sp>
      <p:sp>
        <p:nvSpPr>
          <p:cNvPr id="3" name="Content Placeholder 2"/>
          <p:cNvSpPr>
            <a:spLocks noGrp="1"/>
          </p:cNvSpPr>
          <p:nvPr>
            <p:ph idx="1"/>
          </p:nvPr>
        </p:nvSpPr>
        <p:spPr>
          <a:xfrm>
            <a:off x="381000" y="1536700"/>
            <a:ext cx="8367713" cy="4895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fld id="{00A269EB-BFFC-40C3-A8CE-4EF35DF9F707}" type="datetime1">
              <a:rPr lang="en-US" smtClean="0"/>
              <a:t>3/14/2018</a:t>
            </a:fld>
            <a:endParaRPr lang="en-US" dirty="0"/>
          </a:p>
        </p:txBody>
      </p:sp>
      <p:sp>
        <p:nvSpPr>
          <p:cNvPr id="5" name="Rectangle 5"/>
          <p:cNvSpPr>
            <a:spLocks noGrp="1" noChangeArrowheads="1"/>
          </p:cNvSpPr>
          <p:nvPr>
            <p:ph type="ftr" sz="quarter" idx="11"/>
          </p:nvPr>
        </p:nvSpPr>
        <p:spPr>
          <a:ln/>
        </p:spPr>
        <p:txBody>
          <a:bodyPr/>
          <a:lstStyle>
            <a:lvl1pPr>
              <a:defRPr/>
            </a:lvl1pPr>
          </a:lstStyle>
          <a:p>
            <a:endParaRPr lang="en-US" dirty="0"/>
          </a:p>
        </p:txBody>
      </p:sp>
      <p:sp>
        <p:nvSpPr>
          <p:cNvPr id="6"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7" name="Picture 6" descr="nsf_building_wils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287" y="465439"/>
            <a:ext cx="10056307" cy="6470249"/>
          </a:xfrm>
          <a:prstGeom prst="rect">
            <a:avLst/>
          </a:prstGeom>
        </p:spPr>
      </p:pic>
      <p:pic>
        <p:nvPicPr>
          <p:cNvPr id="11" name="Picture 4" descr="X:\DeptBU\LRTS\BaasMark\2010 Annual Report\tan_20percent.png"/>
          <p:cNvPicPr>
            <a:picLocks noChangeAspect="1" noChangeArrowheads="1"/>
          </p:cNvPicPr>
          <p:nvPr/>
        </p:nvPicPr>
        <p:blipFill>
          <a:blip r:embed="rId3" cstate="print"/>
          <a:srcRect t="3811" r="23659"/>
          <a:stretch>
            <a:fillRect/>
          </a:stretch>
        </p:blipFill>
        <p:spPr bwMode="auto">
          <a:xfrm>
            <a:off x="4648200" y="0"/>
            <a:ext cx="4495800" cy="5770547"/>
          </a:xfrm>
          <a:prstGeom prst="rect">
            <a:avLst/>
          </a:prstGeom>
          <a:noFill/>
        </p:spPr>
      </p:pic>
      <p:pic>
        <p:nvPicPr>
          <p:cNvPr id="12" name="Picture 6" descr="X:\DeptBU\LRTS\BaasMark\2010 Annual Report\blue_20percent.png"/>
          <p:cNvPicPr>
            <a:picLocks noChangeAspect="1" noChangeArrowheads="1"/>
          </p:cNvPicPr>
          <p:nvPr/>
        </p:nvPicPr>
        <p:blipFill>
          <a:blip r:embed="rId4" cstate="print"/>
          <a:srcRect l="10971" t="43528"/>
          <a:stretch>
            <a:fillRect/>
          </a:stretch>
        </p:blipFill>
        <p:spPr bwMode="auto">
          <a:xfrm>
            <a:off x="0" y="0"/>
            <a:ext cx="2473380" cy="1564426"/>
          </a:xfrm>
          <a:prstGeom prst="rect">
            <a:avLst/>
          </a:prstGeom>
          <a:noFill/>
        </p:spPr>
      </p:pic>
      <p:sp>
        <p:nvSpPr>
          <p:cNvPr id="2" name="Title 1"/>
          <p:cNvSpPr>
            <a:spLocks noGrp="1"/>
          </p:cNvSpPr>
          <p:nvPr>
            <p:ph type="title"/>
          </p:nvPr>
        </p:nvSpPr>
        <p:spPr>
          <a:xfrm>
            <a:off x="1981200" y="508000"/>
            <a:ext cx="6767513" cy="863600"/>
          </a:xfrm>
        </p:spPr>
        <p:txBody>
          <a:bodyPr/>
          <a:lstStyle>
            <a:lvl1pPr algn="ctr">
              <a:defRPr>
                <a:solidFill>
                  <a:srgbClr val="7B2022"/>
                </a:solidFill>
              </a:defRPr>
            </a:lvl1pPr>
          </a:lstStyle>
          <a:p>
            <a:r>
              <a:rPr lang="en-US"/>
              <a:t>Click to edit Master title style</a:t>
            </a:r>
            <a:endParaRPr lang="en-US" dirty="0"/>
          </a:p>
        </p:txBody>
      </p:sp>
      <p:sp>
        <p:nvSpPr>
          <p:cNvPr id="3" name="Content Placeholder 2"/>
          <p:cNvSpPr>
            <a:spLocks noGrp="1"/>
          </p:cNvSpPr>
          <p:nvPr>
            <p:ph idx="1"/>
          </p:nvPr>
        </p:nvSpPr>
        <p:spPr>
          <a:xfrm>
            <a:off x="381000" y="1536700"/>
            <a:ext cx="8367713" cy="4895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fld id="{7A3C51EE-9548-4D2F-9C4B-0100B0843841}" type="datetime1">
              <a:rPr lang="en-US" smtClean="0"/>
              <a:t>3/14/2018</a:t>
            </a:fld>
            <a:endParaRPr lang="en-US" dirty="0"/>
          </a:p>
        </p:txBody>
      </p:sp>
      <p:sp>
        <p:nvSpPr>
          <p:cNvPr id="5" name="Rectangle 5"/>
          <p:cNvSpPr>
            <a:spLocks noGrp="1" noChangeArrowheads="1"/>
          </p:cNvSpPr>
          <p:nvPr>
            <p:ph type="ftr" sz="quarter" idx="11"/>
          </p:nvPr>
        </p:nvSpPr>
        <p:spPr>
          <a:ln/>
        </p:spPr>
        <p:txBody>
          <a:bodyPr/>
          <a:lstStyle>
            <a:lvl1pPr>
              <a:defRPr/>
            </a:lvl1pPr>
          </a:lstStyle>
          <a:p>
            <a:endParaRPr lang="en-US" dirty="0"/>
          </a:p>
        </p:txBody>
      </p:sp>
      <p:sp>
        <p:nvSpPr>
          <p:cNvPr id="6"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
        <p:nvSpPr>
          <p:cNvPr id="8" name="Rectangle 7"/>
          <p:cNvSpPr/>
          <p:nvPr/>
        </p:nvSpPr>
        <p:spPr bwMode="auto">
          <a:xfrm>
            <a:off x="0" y="609600"/>
            <a:ext cx="9144000" cy="76200"/>
          </a:xfrm>
          <a:prstGeom prst="rect">
            <a:avLst/>
          </a:prstGeom>
          <a:solidFill>
            <a:srgbClr val="2D3A55"/>
          </a:solidFill>
          <a:ln w="9525" cap="flat" cmpd="sng" algn="ctr">
            <a:noFill/>
            <a:prstDash val="solid"/>
            <a:round/>
            <a:headEnd type="none" w="med" len="med"/>
            <a:tailEnd type="none" w="med" len="med"/>
          </a:ln>
          <a:effectLst/>
        </p:spPr>
        <p:txBody>
          <a:bodyPr wrap="none" anchor="ctr"/>
          <a:lstStyle/>
          <a:p>
            <a:pPr algn="ctr">
              <a:defRPr/>
            </a:pPr>
            <a:endParaRPr lang="en-US" dirty="0"/>
          </a:p>
        </p:txBody>
      </p:sp>
      <p:pic>
        <p:nvPicPr>
          <p:cNvPr id="9" name="Picture 2"/>
          <p:cNvPicPr>
            <a:picLocks noChangeAspect="1" noChangeArrowheads="1"/>
          </p:cNvPicPr>
          <p:nvPr/>
        </p:nvPicPr>
        <p:blipFill>
          <a:blip r:embed="rId5" cstate="print"/>
          <a:srcRect r="14298" b="55555"/>
          <a:stretch>
            <a:fillRect/>
          </a:stretch>
        </p:blipFill>
        <p:spPr bwMode="auto">
          <a:xfrm>
            <a:off x="-1" y="0"/>
            <a:ext cx="9144001" cy="609600"/>
          </a:xfrm>
          <a:prstGeom prst="rect">
            <a:avLst/>
          </a:prstGeom>
          <a:noFill/>
          <a:ln w="9525">
            <a:noFill/>
            <a:miter lim="800000"/>
            <a:headEnd/>
            <a:tailEnd/>
          </a:ln>
        </p:spPr>
      </p:pic>
      <p:pic>
        <p:nvPicPr>
          <p:cNvPr id="10" name="Picture 4" descr="X:\DeptBU\UnivCom\Proell\stc.png"/>
          <p:cNvPicPr>
            <a:picLocks noChangeAspect="1" noChangeArrowheads="1"/>
          </p:cNvPicPr>
          <p:nvPr/>
        </p:nvPicPr>
        <p:blipFill>
          <a:blip r:embed="rId6" cstate="print"/>
          <a:srcRect t="18807" b="27712"/>
          <a:stretch>
            <a:fillRect/>
          </a:stretch>
        </p:blipFill>
        <p:spPr bwMode="auto">
          <a:xfrm>
            <a:off x="135018" y="277905"/>
            <a:ext cx="1541382" cy="1066800"/>
          </a:xfrm>
          <a:prstGeom prst="rect">
            <a:avLst/>
          </a:prstGeom>
          <a:ln>
            <a:noFill/>
          </a:ln>
          <a:effectLst>
            <a:outerShdw blurRad="88900" dist="317500" dir="2400000" sx="84000" sy="84000" algn="tl" rotWithShape="0">
              <a:prstClr val="black">
                <a:alpha val="50000"/>
              </a:prstClr>
            </a:outerShdw>
          </a:effectLst>
        </p:spPr>
      </p:pic>
      <p:pic>
        <p:nvPicPr>
          <p:cNvPr id="14" name="Picture 4" descr="X:\DeptBU\LRTS\BaasMark\2010 Annual Report\tan_20percent.png"/>
          <p:cNvPicPr>
            <a:picLocks noChangeAspect="1" noChangeArrowheads="1"/>
          </p:cNvPicPr>
          <p:nvPr userDrawn="1"/>
        </p:nvPicPr>
        <p:blipFill>
          <a:blip r:embed="rId3" cstate="print"/>
          <a:srcRect t="3811" r="23659"/>
          <a:stretch>
            <a:fillRect/>
          </a:stretch>
        </p:blipFill>
        <p:spPr bwMode="auto">
          <a:xfrm>
            <a:off x="4648200" y="0"/>
            <a:ext cx="4495800" cy="5770547"/>
          </a:xfrm>
          <a:prstGeom prst="rect">
            <a:avLst/>
          </a:prstGeom>
          <a:noFill/>
        </p:spPr>
      </p:pic>
      <p:pic>
        <p:nvPicPr>
          <p:cNvPr id="13" name="Picture 12" descr="nsf_building_wilson.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7287" y="465439"/>
            <a:ext cx="10056307" cy="6470249"/>
          </a:xfrm>
          <a:prstGeom prst="rect">
            <a:avLst/>
          </a:prstGeom>
        </p:spPr>
      </p:pic>
      <p:pic>
        <p:nvPicPr>
          <p:cNvPr id="15" name="Picture 6" descr="X:\DeptBU\LRTS\BaasMark\2010 Annual Report\blue_20percent.png"/>
          <p:cNvPicPr>
            <a:picLocks noChangeAspect="1" noChangeArrowheads="1"/>
          </p:cNvPicPr>
          <p:nvPr userDrawn="1"/>
        </p:nvPicPr>
        <p:blipFill>
          <a:blip r:embed="rId4" cstate="print"/>
          <a:srcRect l="10971" t="43528"/>
          <a:stretch>
            <a:fillRect/>
          </a:stretch>
        </p:blipFill>
        <p:spPr bwMode="auto">
          <a:xfrm>
            <a:off x="0" y="0"/>
            <a:ext cx="2473380" cy="1564426"/>
          </a:xfrm>
          <a:prstGeom prst="rect">
            <a:avLst/>
          </a:prstGeom>
          <a:noFill/>
        </p:spPr>
      </p:pic>
      <p:sp>
        <p:nvSpPr>
          <p:cNvPr id="16" name="Rectangle 15"/>
          <p:cNvSpPr/>
          <p:nvPr userDrawn="1"/>
        </p:nvSpPr>
        <p:spPr bwMode="auto">
          <a:xfrm>
            <a:off x="0" y="609600"/>
            <a:ext cx="9144000" cy="76200"/>
          </a:xfrm>
          <a:prstGeom prst="rect">
            <a:avLst/>
          </a:prstGeom>
          <a:solidFill>
            <a:srgbClr val="2D3A55"/>
          </a:solidFill>
          <a:ln w="9525" cap="flat" cmpd="sng" algn="ctr">
            <a:noFill/>
            <a:prstDash val="solid"/>
            <a:round/>
            <a:headEnd type="none" w="med" len="med"/>
            <a:tailEnd type="none" w="med" len="med"/>
          </a:ln>
          <a:effectLst/>
        </p:spPr>
        <p:txBody>
          <a:bodyPr wrap="none" anchor="ctr"/>
          <a:lstStyle/>
          <a:p>
            <a:pPr algn="ctr">
              <a:defRPr/>
            </a:pPr>
            <a:endParaRPr lang="en-US" dirty="0"/>
          </a:p>
        </p:txBody>
      </p:sp>
      <p:pic>
        <p:nvPicPr>
          <p:cNvPr id="17" name="Picture 2"/>
          <p:cNvPicPr>
            <a:picLocks noChangeAspect="1" noChangeArrowheads="1"/>
          </p:cNvPicPr>
          <p:nvPr userDrawn="1"/>
        </p:nvPicPr>
        <p:blipFill>
          <a:blip r:embed="rId5" cstate="print"/>
          <a:srcRect r="14298" b="55555"/>
          <a:stretch>
            <a:fillRect/>
          </a:stretch>
        </p:blipFill>
        <p:spPr bwMode="auto">
          <a:xfrm>
            <a:off x="-1" y="0"/>
            <a:ext cx="9144001" cy="609600"/>
          </a:xfrm>
          <a:prstGeom prst="rect">
            <a:avLst/>
          </a:prstGeom>
          <a:noFill/>
          <a:ln w="9525">
            <a:noFill/>
            <a:miter lim="800000"/>
            <a:headEnd/>
            <a:tailEnd/>
          </a:ln>
        </p:spPr>
      </p:pic>
      <p:pic>
        <p:nvPicPr>
          <p:cNvPr id="18" name="Picture 4" descr="X:\DeptBU\UnivCom\Proell\stc.png"/>
          <p:cNvPicPr>
            <a:picLocks noChangeAspect="1" noChangeArrowheads="1"/>
          </p:cNvPicPr>
          <p:nvPr userDrawn="1"/>
        </p:nvPicPr>
        <p:blipFill>
          <a:blip r:embed="rId6" cstate="print"/>
          <a:srcRect t="18807" b="27712"/>
          <a:stretch>
            <a:fillRect/>
          </a:stretch>
        </p:blipFill>
        <p:spPr bwMode="auto">
          <a:xfrm>
            <a:off x="135018" y="277905"/>
            <a:ext cx="1541382" cy="1066800"/>
          </a:xfrm>
          <a:prstGeom prst="rect">
            <a:avLst/>
          </a:prstGeom>
          <a:ln>
            <a:noFill/>
          </a:ln>
          <a:effectLst>
            <a:outerShdw blurRad="88900" dist="317500" dir="2400000" sx="84000" sy="84000" algn="tl" rotWithShape="0">
              <a:prstClr val="black">
                <a:alpha val="50000"/>
              </a:prstClr>
            </a:outerShdw>
          </a:effectLst>
        </p:spPr>
      </p:pic>
    </p:spTree>
    <p:extLst>
      <p:ext uri="{BB962C8B-B14F-4D97-AF65-F5344CB8AC3E}">
        <p14:creationId xmlns:p14="http://schemas.microsoft.com/office/powerpoint/2010/main" val="1948416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fld id="{E9A9D250-0932-410A-811A-553DC0E12B8E}" type="datetime1">
              <a:rPr lang="en-US" smtClean="0"/>
              <a:t>3/14/2018</a:t>
            </a:fld>
            <a:endParaRPr lang="en-US" dirty="0"/>
          </a:p>
        </p:txBody>
      </p:sp>
      <p:sp>
        <p:nvSpPr>
          <p:cNvPr id="5" name="Rectangle 5"/>
          <p:cNvSpPr>
            <a:spLocks noGrp="1" noChangeArrowheads="1"/>
          </p:cNvSpPr>
          <p:nvPr>
            <p:ph type="ftr" sz="quarter" idx="11"/>
          </p:nvPr>
        </p:nvSpPr>
        <p:spPr>
          <a:ln/>
        </p:spPr>
        <p:txBody>
          <a:bodyPr/>
          <a:lstStyle>
            <a:lvl1pPr>
              <a:defRPr/>
            </a:lvl1pPr>
          </a:lstStyle>
          <a:p>
            <a:endParaRPr lang="en-US" dirty="0"/>
          </a:p>
        </p:txBody>
      </p:sp>
      <p:sp>
        <p:nvSpPr>
          <p:cNvPr id="6"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42988" y="1304925"/>
            <a:ext cx="3776662" cy="4895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72050" y="1304925"/>
            <a:ext cx="3776663" cy="4895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fld id="{B74771C5-48E4-4B09-8399-B0892FD5FBB7}" type="datetime1">
              <a:rPr lang="en-US" smtClean="0"/>
              <a:t>3/14/2018</a:t>
            </a:fld>
            <a:endParaRPr lang="en-US" dirty="0"/>
          </a:p>
        </p:txBody>
      </p:sp>
      <p:sp>
        <p:nvSpPr>
          <p:cNvPr id="6" name="Rectangle 5"/>
          <p:cNvSpPr>
            <a:spLocks noGrp="1" noChangeArrowheads="1"/>
          </p:cNvSpPr>
          <p:nvPr>
            <p:ph type="ftr" sz="quarter" idx="11"/>
          </p:nvPr>
        </p:nvSpPr>
        <p:spPr>
          <a:ln/>
        </p:spPr>
        <p:txBody>
          <a:bodyPr/>
          <a:lstStyle>
            <a:lvl1pPr>
              <a:defRPr/>
            </a:lvl1pPr>
          </a:lstStyle>
          <a:p>
            <a:endParaRPr lang="en-US" dirty="0"/>
          </a:p>
        </p:txBody>
      </p:sp>
      <p:sp>
        <p:nvSpPr>
          <p:cNvPr id="7"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fld id="{9C4DB17F-1BA2-4C86-91C1-0C786A7937E3}" type="datetime1">
              <a:rPr lang="en-US" smtClean="0"/>
              <a:t>3/14/2018</a:t>
            </a:fld>
            <a:endParaRPr lang="en-US" dirty="0"/>
          </a:p>
        </p:txBody>
      </p:sp>
      <p:sp>
        <p:nvSpPr>
          <p:cNvPr id="8" name="Rectangle 5"/>
          <p:cNvSpPr>
            <a:spLocks noGrp="1" noChangeArrowheads="1"/>
          </p:cNvSpPr>
          <p:nvPr>
            <p:ph type="ftr" sz="quarter" idx="11"/>
          </p:nvPr>
        </p:nvSpPr>
        <p:spPr>
          <a:ln/>
        </p:spPr>
        <p:txBody>
          <a:bodyPr/>
          <a:lstStyle>
            <a:lvl1pPr>
              <a:defRPr/>
            </a:lvl1pPr>
          </a:lstStyle>
          <a:p>
            <a:endParaRPr lang="en-US" dirty="0"/>
          </a:p>
        </p:txBody>
      </p:sp>
      <p:sp>
        <p:nvSpPr>
          <p:cNvPr id="9"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4"/>
          <p:cNvSpPr>
            <a:spLocks noGrp="1" noChangeArrowheads="1"/>
          </p:cNvSpPr>
          <p:nvPr>
            <p:ph type="dt" sz="half" idx="10"/>
          </p:nvPr>
        </p:nvSpPr>
        <p:spPr>
          <a:ln/>
        </p:spPr>
        <p:txBody>
          <a:bodyPr/>
          <a:lstStyle>
            <a:lvl1pPr>
              <a:defRPr/>
            </a:lvl1pPr>
          </a:lstStyle>
          <a:p>
            <a:fld id="{39C889FD-D4A7-40AB-8D4B-F21F60DAE622}" type="datetime1">
              <a:rPr lang="en-US" smtClean="0"/>
              <a:t>3/14/2018</a:t>
            </a:fld>
            <a:endParaRPr lang="en-US" dirty="0"/>
          </a:p>
        </p:txBody>
      </p:sp>
      <p:sp>
        <p:nvSpPr>
          <p:cNvPr id="4" name="Rectangle 5"/>
          <p:cNvSpPr>
            <a:spLocks noGrp="1" noChangeArrowheads="1"/>
          </p:cNvSpPr>
          <p:nvPr>
            <p:ph type="ftr" sz="quarter" idx="11"/>
          </p:nvPr>
        </p:nvSpPr>
        <p:spPr>
          <a:ln/>
        </p:spPr>
        <p:txBody>
          <a:bodyPr/>
          <a:lstStyle>
            <a:lvl1pPr>
              <a:defRPr/>
            </a:lvl1pPr>
          </a:lstStyle>
          <a:p>
            <a:endParaRPr lang="en-US" dirty="0"/>
          </a:p>
        </p:txBody>
      </p:sp>
      <p:sp>
        <p:nvSpPr>
          <p:cNvPr id="5"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fld id="{794E602B-639E-42ED-B7D5-7D6027C59B89}" type="datetime1">
              <a:rPr lang="en-US" smtClean="0"/>
              <a:t>3/14/2018</a:t>
            </a:fld>
            <a:endParaRPr lang="en-US" dirty="0"/>
          </a:p>
        </p:txBody>
      </p:sp>
      <p:sp>
        <p:nvSpPr>
          <p:cNvPr id="3" name="Rectangle 5"/>
          <p:cNvSpPr>
            <a:spLocks noGrp="1" noChangeArrowheads="1"/>
          </p:cNvSpPr>
          <p:nvPr>
            <p:ph type="ftr" sz="quarter" idx="11"/>
          </p:nvPr>
        </p:nvSpPr>
        <p:spPr>
          <a:ln/>
        </p:spPr>
        <p:txBody>
          <a:bodyPr/>
          <a:lstStyle>
            <a:lvl1pPr>
              <a:defRPr/>
            </a:lvl1pPr>
          </a:lstStyle>
          <a:p>
            <a:endParaRPr lang="en-US" dirty="0"/>
          </a:p>
        </p:txBody>
      </p:sp>
      <p:sp>
        <p:nvSpPr>
          <p:cNvPr id="4"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fld id="{C3644896-8759-4C73-8EEA-7D9AF48545DE}" type="datetime1">
              <a:rPr lang="en-US" smtClean="0"/>
              <a:t>3/14/2018</a:t>
            </a:fld>
            <a:endParaRPr lang="en-US" dirty="0"/>
          </a:p>
        </p:txBody>
      </p:sp>
      <p:sp>
        <p:nvSpPr>
          <p:cNvPr id="6" name="Rectangle 5"/>
          <p:cNvSpPr>
            <a:spLocks noGrp="1" noChangeArrowheads="1"/>
          </p:cNvSpPr>
          <p:nvPr>
            <p:ph type="ftr" sz="quarter" idx="11"/>
          </p:nvPr>
        </p:nvSpPr>
        <p:spPr>
          <a:ln/>
        </p:spPr>
        <p:txBody>
          <a:bodyPr/>
          <a:lstStyle>
            <a:lvl1pPr>
              <a:defRPr/>
            </a:lvl1pPr>
          </a:lstStyle>
          <a:p>
            <a:endParaRPr lang="en-US" dirty="0"/>
          </a:p>
        </p:txBody>
      </p:sp>
      <p:sp>
        <p:nvSpPr>
          <p:cNvPr id="7" name="Rectangle 6"/>
          <p:cNvSpPr>
            <a:spLocks noGrp="1" noChangeArrowheads="1"/>
          </p:cNvSpPr>
          <p:nvPr>
            <p:ph type="sldNum" sz="quarter" idx="12"/>
          </p:nvPr>
        </p:nvSpPr>
        <p:spPr>
          <a:ln/>
        </p:spPr>
        <p:txBody>
          <a:bodyPr/>
          <a:lstStyle>
            <a:lvl1pPr>
              <a:defRPr/>
            </a:lvl1pPr>
          </a:lstStyle>
          <a:p>
            <a:fld id="{3E05A0EA-0FFD-3345-8A35-6E94DD537AEE}"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20"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image" Target="../media/image4.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6" cstate="print"/>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auto">
          <a:xfrm>
            <a:off x="0" y="0"/>
            <a:ext cx="9144000" cy="6858000"/>
          </a:xfrm>
          <a:prstGeom prst="rect">
            <a:avLst/>
          </a:prstGeom>
          <a:solidFill>
            <a:schemeClr val="bg1"/>
          </a:solidFill>
          <a:ln w="9525" cap="flat" cmpd="sng" algn="ctr">
            <a:noFill/>
            <a:prstDash val="solid"/>
            <a:round/>
            <a:headEnd type="none" w="med" len="med"/>
            <a:tailEnd type="none" w="med" len="med"/>
          </a:ln>
          <a:effectLst/>
        </p:spPr>
        <p:txBody>
          <a:bodyPr wrap="none" anchor="ctr"/>
          <a:lstStyle/>
          <a:p>
            <a:pPr algn="ctr">
              <a:defRPr/>
            </a:pPr>
            <a:endParaRPr lang="en-US" dirty="0"/>
          </a:p>
        </p:txBody>
      </p:sp>
      <p:sp>
        <p:nvSpPr>
          <p:cNvPr id="1031" name="Rectangle 3"/>
          <p:cNvSpPr>
            <a:spLocks noGrp="1" noChangeArrowheads="1"/>
          </p:cNvSpPr>
          <p:nvPr>
            <p:ph type="body" idx="1"/>
          </p:nvPr>
        </p:nvSpPr>
        <p:spPr bwMode="auto">
          <a:xfrm>
            <a:off x="381000" y="1523999"/>
            <a:ext cx="8367713" cy="480060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532" name="Rectangle 4"/>
          <p:cNvSpPr>
            <a:spLocks noGrp="1" noChangeArrowheads="1"/>
          </p:cNvSpPr>
          <p:nvPr>
            <p:ph type="dt" sz="half" idx="2"/>
          </p:nvPr>
        </p:nvSpPr>
        <p:spPr bwMode="auto">
          <a:xfrm>
            <a:off x="381000" y="6432550"/>
            <a:ext cx="1838325" cy="349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000">
                <a:latin typeface="Arial" pitchFamily="34" charset="0"/>
                <a:cs typeface="Arial" pitchFamily="34" charset="0"/>
              </a:defRPr>
            </a:lvl1pPr>
          </a:lstStyle>
          <a:p>
            <a:fld id="{E48BDE88-6596-4EFD-A58A-C74E9A95BCBC}" type="datetime1">
              <a:rPr lang="en-US" smtClean="0"/>
              <a:t>3/14/2018</a:t>
            </a:fld>
            <a:endParaRPr lang="en-US" dirty="0"/>
          </a:p>
        </p:txBody>
      </p:sp>
      <p:sp>
        <p:nvSpPr>
          <p:cNvPr id="22533" name="Rectangle 5"/>
          <p:cNvSpPr>
            <a:spLocks noGrp="1" noChangeArrowheads="1"/>
          </p:cNvSpPr>
          <p:nvPr>
            <p:ph type="ftr" sz="quarter" idx="3"/>
          </p:nvPr>
        </p:nvSpPr>
        <p:spPr bwMode="auto">
          <a:xfrm>
            <a:off x="2743200" y="6432550"/>
            <a:ext cx="3636963" cy="349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000">
                <a:latin typeface="Arial" pitchFamily="34" charset="0"/>
                <a:cs typeface="Arial" pitchFamily="34" charset="0"/>
              </a:defRPr>
            </a:lvl1pPr>
          </a:lstStyle>
          <a:p>
            <a:endParaRPr lang="en-US" dirty="0"/>
          </a:p>
        </p:txBody>
      </p:sp>
      <p:sp>
        <p:nvSpPr>
          <p:cNvPr id="22534" name="Rectangle 6"/>
          <p:cNvSpPr>
            <a:spLocks noGrp="1" noChangeArrowheads="1"/>
          </p:cNvSpPr>
          <p:nvPr>
            <p:ph type="sldNum" sz="quarter" idx="4"/>
          </p:nvPr>
        </p:nvSpPr>
        <p:spPr bwMode="auto">
          <a:xfrm>
            <a:off x="6843713" y="6432550"/>
            <a:ext cx="1905000" cy="349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000">
                <a:solidFill>
                  <a:schemeClr val="bg1">
                    <a:lumMod val="75000"/>
                  </a:schemeClr>
                </a:solidFill>
                <a:latin typeface="Arial" pitchFamily="34" charset="0"/>
                <a:cs typeface="Arial" pitchFamily="34" charset="0"/>
              </a:defRPr>
            </a:lvl1pPr>
          </a:lstStyle>
          <a:p>
            <a:fld id="{3E05A0EA-0FFD-3345-8A35-6E94DD537AEE}" type="slidenum">
              <a:rPr lang="en-US" smtClean="0"/>
              <a:pPr/>
              <a:t>‹#›</a:t>
            </a:fld>
            <a:endParaRPr lang="en-US" dirty="0"/>
          </a:p>
        </p:txBody>
      </p:sp>
      <p:pic>
        <p:nvPicPr>
          <p:cNvPr id="14" name="Picture 4" descr="X:\DeptBU\LRTS\BaasMark\2010 Annual Report\tan_20percent.png"/>
          <p:cNvPicPr>
            <a:picLocks noChangeAspect="1" noChangeArrowheads="1"/>
          </p:cNvPicPr>
          <p:nvPr/>
        </p:nvPicPr>
        <p:blipFill>
          <a:blip r:embed="rId17" cstate="print"/>
          <a:srcRect t="3811" r="23659"/>
          <a:stretch>
            <a:fillRect/>
          </a:stretch>
        </p:blipFill>
        <p:spPr bwMode="auto">
          <a:xfrm>
            <a:off x="4648200" y="0"/>
            <a:ext cx="4495800" cy="5770547"/>
          </a:xfrm>
          <a:prstGeom prst="rect">
            <a:avLst/>
          </a:prstGeom>
          <a:noFill/>
        </p:spPr>
      </p:pic>
      <p:pic>
        <p:nvPicPr>
          <p:cNvPr id="16" name="Picture 6" descr="X:\DeptBU\LRTS\BaasMark\2010 Annual Report\blue_20percent.png"/>
          <p:cNvPicPr>
            <a:picLocks noChangeAspect="1" noChangeArrowheads="1"/>
          </p:cNvPicPr>
          <p:nvPr/>
        </p:nvPicPr>
        <p:blipFill>
          <a:blip r:embed="rId18" cstate="print"/>
          <a:srcRect l="10971" t="43528"/>
          <a:stretch>
            <a:fillRect/>
          </a:stretch>
        </p:blipFill>
        <p:spPr bwMode="auto">
          <a:xfrm>
            <a:off x="0" y="0"/>
            <a:ext cx="2473380" cy="1564426"/>
          </a:xfrm>
          <a:prstGeom prst="rect">
            <a:avLst/>
          </a:prstGeom>
          <a:noFill/>
        </p:spPr>
      </p:pic>
      <p:sp>
        <p:nvSpPr>
          <p:cNvPr id="13" name="Rectangle 12"/>
          <p:cNvSpPr/>
          <p:nvPr/>
        </p:nvSpPr>
        <p:spPr bwMode="auto">
          <a:xfrm>
            <a:off x="0" y="609600"/>
            <a:ext cx="9144000" cy="76200"/>
          </a:xfrm>
          <a:prstGeom prst="rect">
            <a:avLst/>
          </a:prstGeom>
          <a:solidFill>
            <a:srgbClr val="2D3A55"/>
          </a:solidFill>
          <a:ln w="9525" cap="flat" cmpd="sng" algn="ctr">
            <a:noFill/>
            <a:prstDash val="solid"/>
            <a:round/>
            <a:headEnd type="none" w="med" len="med"/>
            <a:tailEnd type="none" w="med" len="med"/>
          </a:ln>
          <a:effectLst/>
        </p:spPr>
        <p:txBody>
          <a:bodyPr wrap="none" anchor="ctr"/>
          <a:lstStyle/>
          <a:p>
            <a:pPr algn="ctr">
              <a:defRPr/>
            </a:pPr>
            <a:endParaRPr lang="en-US" dirty="0"/>
          </a:p>
        </p:txBody>
      </p:sp>
      <p:sp>
        <p:nvSpPr>
          <p:cNvPr id="1030" name="Rectangle 2"/>
          <p:cNvSpPr>
            <a:spLocks noGrp="1" noChangeArrowheads="1"/>
          </p:cNvSpPr>
          <p:nvPr>
            <p:ph type="title"/>
          </p:nvPr>
        </p:nvSpPr>
        <p:spPr bwMode="auto">
          <a:xfrm>
            <a:off x="1981200" y="508779"/>
            <a:ext cx="6767513" cy="8636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a:t>Click to edit Master title style</a:t>
            </a:r>
            <a:endParaRPr lang="en-US" dirty="0"/>
          </a:p>
        </p:txBody>
      </p:sp>
      <p:pic>
        <p:nvPicPr>
          <p:cNvPr id="2" name="Picture 2"/>
          <p:cNvPicPr>
            <a:picLocks noChangeAspect="1" noChangeArrowheads="1"/>
          </p:cNvPicPr>
          <p:nvPr/>
        </p:nvPicPr>
        <p:blipFill>
          <a:blip r:embed="rId19" cstate="print"/>
          <a:srcRect r="14298" b="55555"/>
          <a:stretch>
            <a:fillRect/>
          </a:stretch>
        </p:blipFill>
        <p:spPr bwMode="auto">
          <a:xfrm>
            <a:off x="-1" y="0"/>
            <a:ext cx="9144001" cy="609600"/>
          </a:xfrm>
          <a:prstGeom prst="rect">
            <a:avLst/>
          </a:prstGeom>
          <a:noFill/>
          <a:ln w="9525">
            <a:noFill/>
            <a:miter lim="800000"/>
            <a:headEnd/>
            <a:tailEnd/>
          </a:ln>
        </p:spPr>
      </p:pic>
      <p:pic>
        <p:nvPicPr>
          <p:cNvPr id="11" name="Picture 4" descr="X:\DeptBU\UnivCom\Proell\stc.png"/>
          <p:cNvPicPr>
            <a:picLocks noChangeAspect="1" noChangeArrowheads="1"/>
          </p:cNvPicPr>
          <p:nvPr/>
        </p:nvPicPr>
        <p:blipFill>
          <a:blip r:embed="rId20" cstate="print"/>
          <a:srcRect t="18807" b="27712"/>
          <a:stretch>
            <a:fillRect/>
          </a:stretch>
        </p:blipFill>
        <p:spPr bwMode="auto">
          <a:xfrm>
            <a:off x="135018" y="277905"/>
            <a:ext cx="1541382" cy="1066800"/>
          </a:xfrm>
          <a:prstGeom prst="rect">
            <a:avLst/>
          </a:prstGeom>
          <a:ln>
            <a:noFill/>
          </a:ln>
          <a:effectLst>
            <a:outerShdw blurRad="88900" dist="317500" dir="2400000" sx="84000" sy="84000" algn="tl" rotWithShape="0">
              <a:prstClr val="black">
                <a:alpha val="50000"/>
              </a:prstClr>
            </a:outerShdw>
          </a:effectLst>
        </p:spPr>
      </p:pic>
    </p:spTree>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Lst>
  <p:hf hdr="0" ftr="0" dt="0"/>
  <p:txStyles>
    <p:titleStyle>
      <a:lvl1pPr algn="l" rtl="0" eaLnBrk="1" fontAlgn="base" hangingPunct="1">
        <a:spcBef>
          <a:spcPct val="0"/>
        </a:spcBef>
        <a:spcAft>
          <a:spcPct val="0"/>
        </a:spcAft>
        <a:defRPr sz="3200" b="1">
          <a:solidFill>
            <a:srgbClr val="7B2022"/>
          </a:solidFill>
          <a:latin typeface="Arial" pitchFamily="34" charset="0"/>
          <a:ea typeface="+mj-ea"/>
          <a:cs typeface="Arial" pitchFamily="34" charset="0"/>
        </a:defRPr>
      </a:lvl1pPr>
      <a:lvl2pPr algn="l" rtl="0" eaLnBrk="1" fontAlgn="base" hangingPunct="1">
        <a:spcBef>
          <a:spcPct val="0"/>
        </a:spcBef>
        <a:spcAft>
          <a:spcPct val="0"/>
        </a:spcAft>
        <a:defRPr sz="3200" b="1">
          <a:solidFill>
            <a:schemeClr val="bg1"/>
          </a:solidFill>
          <a:latin typeface="Times" pitchFamily="18" charset="0"/>
          <a:cs typeface="Times New Roman" pitchFamily="18" charset="0"/>
        </a:defRPr>
      </a:lvl2pPr>
      <a:lvl3pPr algn="l" rtl="0" eaLnBrk="1" fontAlgn="base" hangingPunct="1">
        <a:spcBef>
          <a:spcPct val="0"/>
        </a:spcBef>
        <a:spcAft>
          <a:spcPct val="0"/>
        </a:spcAft>
        <a:defRPr sz="3200" b="1">
          <a:solidFill>
            <a:schemeClr val="bg1"/>
          </a:solidFill>
          <a:latin typeface="Times" pitchFamily="18" charset="0"/>
          <a:cs typeface="Times New Roman" pitchFamily="18" charset="0"/>
        </a:defRPr>
      </a:lvl3pPr>
      <a:lvl4pPr algn="l" rtl="0" eaLnBrk="1" fontAlgn="base" hangingPunct="1">
        <a:spcBef>
          <a:spcPct val="0"/>
        </a:spcBef>
        <a:spcAft>
          <a:spcPct val="0"/>
        </a:spcAft>
        <a:defRPr sz="3200" b="1">
          <a:solidFill>
            <a:schemeClr val="bg1"/>
          </a:solidFill>
          <a:latin typeface="Times" pitchFamily="18" charset="0"/>
          <a:cs typeface="Times New Roman" pitchFamily="18" charset="0"/>
        </a:defRPr>
      </a:lvl4pPr>
      <a:lvl5pPr algn="l" rtl="0" eaLnBrk="1" fontAlgn="base" hangingPunct="1">
        <a:spcBef>
          <a:spcPct val="0"/>
        </a:spcBef>
        <a:spcAft>
          <a:spcPct val="0"/>
        </a:spcAft>
        <a:defRPr sz="3200" b="1">
          <a:solidFill>
            <a:schemeClr val="bg1"/>
          </a:solidFill>
          <a:latin typeface="Times" pitchFamily="18" charset="0"/>
          <a:cs typeface="Times New Roman" pitchFamily="18" charset="0"/>
        </a:defRPr>
      </a:lvl5pPr>
      <a:lvl6pPr marL="457200" algn="l" rtl="0" eaLnBrk="1" fontAlgn="base" hangingPunct="1">
        <a:spcBef>
          <a:spcPct val="0"/>
        </a:spcBef>
        <a:spcAft>
          <a:spcPct val="0"/>
        </a:spcAft>
        <a:defRPr sz="3200">
          <a:solidFill>
            <a:schemeClr val="tx1"/>
          </a:solidFill>
          <a:latin typeface="Century Schoolbook" pitchFamily="18" charset="0"/>
          <a:cs typeface="Times New Roman" pitchFamily="18" charset="0"/>
        </a:defRPr>
      </a:lvl6pPr>
      <a:lvl7pPr marL="914400" algn="l" rtl="0" eaLnBrk="1" fontAlgn="base" hangingPunct="1">
        <a:spcBef>
          <a:spcPct val="0"/>
        </a:spcBef>
        <a:spcAft>
          <a:spcPct val="0"/>
        </a:spcAft>
        <a:defRPr sz="3200">
          <a:solidFill>
            <a:schemeClr val="tx1"/>
          </a:solidFill>
          <a:latin typeface="Century Schoolbook" pitchFamily="18" charset="0"/>
          <a:cs typeface="Times New Roman" pitchFamily="18" charset="0"/>
        </a:defRPr>
      </a:lvl7pPr>
      <a:lvl8pPr marL="1371600" algn="l" rtl="0" eaLnBrk="1" fontAlgn="base" hangingPunct="1">
        <a:spcBef>
          <a:spcPct val="0"/>
        </a:spcBef>
        <a:spcAft>
          <a:spcPct val="0"/>
        </a:spcAft>
        <a:defRPr sz="3200">
          <a:solidFill>
            <a:schemeClr val="tx1"/>
          </a:solidFill>
          <a:latin typeface="Century Schoolbook" pitchFamily="18" charset="0"/>
          <a:cs typeface="Times New Roman" pitchFamily="18" charset="0"/>
        </a:defRPr>
      </a:lvl8pPr>
      <a:lvl9pPr marL="1828800" algn="l" rtl="0" eaLnBrk="1" fontAlgn="base" hangingPunct="1">
        <a:spcBef>
          <a:spcPct val="0"/>
        </a:spcBef>
        <a:spcAft>
          <a:spcPct val="0"/>
        </a:spcAft>
        <a:defRPr sz="3200">
          <a:solidFill>
            <a:schemeClr val="tx1"/>
          </a:solidFill>
          <a:latin typeface="Century Schoolbook" pitchFamily="18" charset="0"/>
          <a:cs typeface="Times New Roman" pitchFamily="18" charset="0"/>
        </a:defRPr>
      </a:lvl9pPr>
    </p:titleStyle>
    <p:bodyStyle>
      <a:lvl1pPr marL="342900" indent="-342900" algn="l" rtl="0" eaLnBrk="1" fontAlgn="base" hangingPunct="1">
        <a:spcBef>
          <a:spcPct val="20000"/>
        </a:spcBef>
        <a:spcAft>
          <a:spcPct val="0"/>
        </a:spcAft>
        <a:buClr>
          <a:srgbClr val="7B2022"/>
        </a:buClr>
        <a:buChar char="•"/>
        <a:defRPr sz="2400" b="0">
          <a:solidFill>
            <a:schemeClr val="tx1"/>
          </a:solidFill>
          <a:latin typeface="Arial" pitchFamily="34" charset="0"/>
          <a:ea typeface="+mn-ea"/>
          <a:cs typeface="Arial" pitchFamily="34" charset="0"/>
        </a:defRPr>
      </a:lvl1pPr>
      <a:lvl2pPr marL="742950" indent="-285750" algn="l" rtl="0" eaLnBrk="1" fontAlgn="base" hangingPunct="1">
        <a:spcBef>
          <a:spcPct val="20000"/>
        </a:spcBef>
        <a:spcAft>
          <a:spcPct val="0"/>
        </a:spcAft>
        <a:buClr>
          <a:srgbClr val="7B2022"/>
        </a:buClr>
        <a:buChar char="•"/>
        <a:defRPr sz="2000" b="0">
          <a:solidFill>
            <a:schemeClr val="tx1"/>
          </a:solidFill>
          <a:latin typeface="Arial" pitchFamily="34" charset="0"/>
          <a:cs typeface="Arial" pitchFamily="34" charset="0"/>
        </a:defRPr>
      </a:lvl2pPr>
      <a:lvl3pPr marL="1143000" indent="-228600" algn="l" rtl="0" eaLnBrk="1" fontAlgn="base" hangingPunct="1">
        <a:spcBef>
          <a:spcPct val="20000"/>
        </a:spcBef>
        <a:spcAft>
          <a:spcPct val="0"/>
        </a:spcAft>
        <a:buClr>
          <a:srgbClr val="7B2022"/>
        </a:buClr>
        <a:buChar char="•"/>
        <a:defRPr sz="2000" b="0">
          <a:solidFill>
            <a:schemeClr val="tx1"/>
          </a:solidFill>
          <a:latin typeface="Arial" pitchFamily="34" charset="0"/>
          <a:cs typeface="Arial" pitchFamily="34" charset="0"/>
        </a:defRPr>
      </a:lvl3pPr>
      <a:lvl4pPr marL="1600200" indent="-228600" algn="l" rtl="0" eaLnBrk="1" fontAlgn="base" hangingPunct="1">
        <a:spcBef>
          <a:spcPct val="20000"/>
        </a:spcBef>
        <a:spcAft>
          <a:spcPct val="0"/>
        </a:spcAft>
        <a:buClr>
          <a:srgbClr val="7B2022"/>
        </a:buClr>
        <a:buChar char="•"/>
        <a:defRPr sz="1600" b="0">
          <a:solidFill>
            <a:schemeClr val="tx1"/>
          </a:solidFill>
          <a:latin typeface="Arial" pitchFamily="34" charset="0"/>
          <a:cs typeface="Arial" pitchFamily="34" charset="0"/>
        </a:defRPr>
      </a:lvl4pPr>
      <a:lvl5pPr marL="2057400" indent="-228600" algn="l" rtl="0" eaLnBrk="1" fontAlgn="base" hangingPunct="1">
        <a:spcBef>
          <a:spcPct val="20000"/>
        </a:spcBef>
        <a:spcAft>
          <a:spcPct val="0"/>
        </a:spcAft>
        <a:buClr>
          <a:srgbClr val="7B2022"/>
        </a:buClr>
        <a:buChar char="•"/>
        <a:defRPr sz="1600" b="0">
          <a:solidFill>
            <a:schemeClr val="tx1"/>
          </a:solidFill>
          <a:latin typeface="Arial" pitchFamily="34" charset="0"/>
          <a:cs typeface="Arial" pitchFamily="34" charset="0"/>
        </a:defRPr>
      </a:lvl5pPr>
      <a:lvl6pPr marL="2514600" indent="-228600" algn="l" rtl="0" eaLnBrk="1" fontAlgn="base" hangingPunct="1">
        <a:spcBef>
          <a:spcPct val="20000"/>
        </a:spcBef>
        <a:spcAft>
          <a:spcPct val="0"/>
        </a:spcAft>
        <a:buClr>
          <a:schemeClr val="tx1"/>
        </a:buClr>
        <a:buChar char="•"/>
        <a:defRPr sz="1600">
          <a:solidFill>
            <a:schemeClr val="tx1"/>
          </a:solidFill>
          <a:latin typeface="+mn-lt"/>
          <a:cs typeface="+mn-cs"/>
        </a:defRPr>
      </a:lvl6pPr>
      <a:lvl7pPr marL="2971800" indent="-228600" algn="l" rtl="0" eaLnBrk="1" fontAlgn="base" hangingPunct="1">
        <a:spcBef>
          <a:spcPct val="20000"/>
        </a:spcBef>
        <a:spcAft>
          <a:spcPct val="0"/>
        </a:spcAft>
        <a:buClr>
          <a:schemeClr val="tx1"/>
        </a:buClr>
        <a:buChar char="•"/>
        <a:defRPr sz="1600">
          <a:solidFill>
            <a:schemeClr val="tx1"/>
          </a:solidFill>
          <a:latin typeface="+mn-lt"/>
          <a:cs typeface="+mn-cs"/>
        </a:defRPr>
      </a:lvl7pPr>
      <a:lvl8pPr marL="3429000" indent="-228600" algn="l" rtl="0" eaLnBrk="1" fontAlgn="base" hangingPunct="1">
        <a:spcBef>
          <a:spcPct val="20000"/>
        </a:spcBef>
        <a:spcAft>
          <a:spcPct val="0"/>
        </a:spcAft>
        <a:buClr>
          <a:schemeClr val="tx1"/>
        </a:buClr>
        <a:buChar char="•"/>
        <a:defRPr sz="1600">
          <a:solidFill>
            <a:schemeClr val="tx1"/>
          </a:solidFill>
          <a:latin typeface="+mn-lt"/>
          <a:cs typeface="+mn-cs"/>
        </a:defRPr>
      </a:lvl8pPr>
      <a:lvl9pPr marL="3886200" indent="-228600" algn="l" rtl="0" eaLnBrk="1" fontAlgn="base" hangingPunct="1">
        <a:spcBef>
          <a:spcPct val="20000"/>
        </a:spcBef>
        <a:spcAft>
          <a:spcPct val="0"/>
        </a:spcAft>
        <a:buClr>
          <a:schemeClr val="tx1"/>
        </a:buClr>
        <a:buChar char="•"/>
        <a:defRPr sz="16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body" sz="quarter" idx="10"/>
          </p:nvPr>
        </p:nvSpPr>
        <p:spPr>
          <a:xfrm>
            <a:off x="2755900" y="269333"/>
            <a:ext cx="6388100" cy="2060509"/>
          </a:xfrm>
        </p:spPr>
        <p:txBody>
          <a:bodyPr/>
          <a:lstStyle/>
          <a:p>
            <a:pPr algn="ctr">
              <a:lnSpc>
                <a:spcPct val="70000"/>
              </a:lnSpc>
            </a:pPr>
            <a:endParaRPr lang="en-US" sz="4000" dirty="0"/>
          </a:p>
          <a:p>
            <a:pPr algn="ctr">
              <a:lnSpc>
                <a:spcPct val="70000"/>
              </a:lnSpc>
            </a:pPr>
            <a:r>
              <a:rPr lang="en-US" sz="3200" dirty="0"/>
              <a:t>Virtualization Using Docker Containers: For creating reproducible environments and containerized applications</a:t>
            </a:r>
          </a:p>
          <a:p>
            <a:pPr algn="ctr">
              <a:lnSpc>
                <a:spcPct val="70000"/>
              </a:lnSpc>
            </a:pPr>
            <a:endParaRPr lang="en-US" sz="4000" dirty="0"/>
          </a:p>
          <a:p>
            <a:pPr algn="ctr">
              <a:lnSpc>
                <a:spcPct val="70000"/>
              </a:lnSpc>
            </a:pPr>
            <a:r>
              <a:rPr lang="en-US" sz="2800" dirty="0"/>
              <a:t>IA 697 Starred paper proposal</a:t>
            </a:r>
          </a:p>
          <a:p>
            <a:pPr algn="ctr">
              <a:lnSpc>
                <a:spcPct val="70000"/>
              </a:lnSpc>
            </a:pPr>
            <a:r>
              <a:rPr lang="en-US" sz="3600" dirty="0"/>
              <a:t>Srinath Reddy Meadusani</a:t>
            </a:r>
          </a:p>
          <a:p>
            <a:pPr algn="ctr">
              <a:lnSpc>
                <a:spcPct val="70000"/>
              </a:lnSpc>
            </a:pPr>
            <a:endParaRPr lang="en-US" sz="4000" dirty="0"/>
          </a:p>
          <a:p>
            <a:pPr algn="ctr">
              <a:lnSpc>
                <a:spcPct val="70000"/>
              </a:lnSpc>
            </a:pPr>
            <a:r>
              <a:rPr lang="en-US" sz="2400" dirty="0"/>
              <a:t>Committee members</a:t>
            </a:r>
          </a:p>
          <a:p>
            <a:pPr marL="514350" indent="-514350" algn="ctr">
              <a:lnSpc>
                <a:spcPct val="70000"/>
              </a:lnSpc>
              <a:buAutoNum type="arabicPeriod"/>
            </a:pPr>
            <a:r>
              <a:rPr lang="en-US" sz="2400" dirty="0"/>
              <a:t>Dr. Susantha Herath, Chair</a:t>
            </a:r>
          </a:p>
          <a:p>
            <a:pPr marL="514350" indent="-514350" algn="ctr">
              <a:lnSpc>
                <a:spcPct val="70000"/>
              </a:lnSpc>
              <a:buAutoNum type="arabicPeriod"/>
            </a:pPr>
            <a:r>
              <a:rPr lang="en-US" sz="2400" dirty="0"/>
              <a:t> Dr. Ezzat Kirmani</a:t>
            </a:r>
          </a:p>
          <a:p>
            <a:pPr marL="514350" indent="-514350" algn="ctr">
              <a:lnSpc>
                <a:spcPct val="70000"/>
              </a:lnSpc>
              <a:buAutoNum type="arabicPeriod"/>
            </a:pPr>
            <a:r>
              <a:rPr lang="en-US" sz="2400" dirty="0"/>
              <a:t>Dr. Kasi Balasubramanian</a:t>
            </a:r>
          </a:p>
          <a:p>
            <a:pPr marL="514350" indent="-514350" algn="ctr">
              <a:lnSpc>
                <a:spcPct val="70000"/>
              </a:lnSpc>
              <a:buAutoNum type="arabicPeriod"/>
            </a:pPr>
            <a:endParaRPr lang="en-US" sz="2800" dirty="0"/>
          </a:p>
          <a:p>
            <a:pPr marL="514350" indent="-514350" algn="ctr">
              <a:lnSpc>
                <a:spcPct val="70000"/>
              </a:lnSpc>
              <a:buAutoNum type="arabicPeriod"/>
            </a:pPr>
            <a:endParaRPr lang="en-US" sz="2800" dirty="0"/>
          </a:p>
        </p:txBody>
      </p:sp>
      <p:sp>
        <p:nvSpPr>
          <p:cNvPr id="4" name="Text Placeholder 3"/>
          <p:cNvSpPr>
            <a:spLocks noGrp="1"/>
          </p:cNvSpPr>
          <p:nvPr>
            <p:ph type="body" sz="quarter" idx="11"/>
          </p:nvPr>
        </p:nvSpPr>
        <p:spPr>
          <a:xfrm>
            <a:off x="3279913" y="5307913"/>
            <a:ext cx="5791200" cy="1335157"/>
          </a:xfrm>
        </p:spPr>
        <p:txBody>
          <a:bodyPr/>
          <a:lstStyle/>
          <a:p>
            <a:pPr algn="ctr"/>
            <a:r>
              <a:rPr lang="en-US" dirty="0"/>
              <a:t> </a:t>
            </a:r>
          </a:p>
          <a:p>
            <a:pPr algn="ctr"/>
            <a:r>
              <a:rPr lang="en-US" dirty="0"/>
              <a:t>Spring 2018</a:t>
            </a:r>
          </a:p>
          <a:p>
            <a:pPr algn="ctr"/>
            <a:r>
              <a:rPr lang="en-US" dirty="0"/>
              <a:t>03/16/2018 </a:t>
            </a:r>
          </a:p>
        </p:txBody>
      </p:sp>
      <p:sp>
        <p:nvSpPr>
          <p:cNvPr id="2" name="Slide Number Placeholder 1"/>
          <p:cNvSpPr>
            <a:spLocks noGrp="1"/>
          </p:cNvSpPr>
          <p:nvPr>
            <p:ph type="sldNum" sz="quarter" idx="14"/>
          </p:nvPr>
        </p:nvSpPr>
        <p:spPr/>
        <p:txBody>
          <a:bodyPr/>
          <a:lstStyle/>
          <a:p>
            <a:fld id="{3E05A0EA-0FFD-3345-8A35-6E94DD537AEE}" type="slidenum">
              <a:rPr lang="en-US" smtClean="0"/>
              <a:pPr/>
              <a:t>1</a:t>
            </a:fld>
            <a:endParaRPr lang="en-US" dirty="0"/>
          </a:p>
        </p:txBody>
      </p:sp>
    </p:spTree>
    <p:extLst>
      <p:ext uri="{BB962C8B-B14F-4D97-AF65-F5344CB8AC3E}">
        <p14:creationId xmlns:p14="http://schemas.microsoft.com/office/powerpoint/2010/main" val="1048050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838" y="399350"/>
            <a:ext cx="7532176" cy="863600"/>
          </a:xfrm>
        </p:spPr>
        <p:txBody>
          <a:bodyPr/>
          <a:lstStyle/>
          <a:p>
            <a:r>
              <a:rPr lang="en-US" dirty="0"/>
              <a:t>Literature Related to Problem(Cont…)</a:t>
            </a:r>
          </a:p>
        </p:txBody>
      </p:sp>
      <p:sp>
        <p:nvSpPr>
          <p:cNvPr id="3" name="Content Placeholder 2"/>
          <p:cNvSpPr>
            <a:spLocks noGrp="1"/>
          </p:cNvSpPr>
          <p:nvPr>
            <p:ph idx="1"/>
          </p:nvPr>
        </p:nvSpPr>
        <p:spPr>
          <a:xfrm>
            <a:off x="381000" y="1536700"/>
            <a:ext cx="8367713" cy="5065578"/>
          </a:xfrm>
        </p:spPr>
        <p:txBody>
          <a:bodyPr/>
          <a:lstStyle/>
          <a:p>
            <a:r>
              <a:rPr lang="en-US" dirty="0"/>
              <a:t>Linux Cgroups are developed by google, which governs the isolation and usage of system resources like CPU and memory usage for a group of processes.</a:t>
            </a:r>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10</a:t>
            </a:fld>
            <a:endParaRPr lang="en-US" dirty="0"/>
          </a:p>
        </p:txBody>
      </p:sp>
      <p:pic>
        <p:nvPicPr>
          <p:cNvPr id="6" name="Picture 5"/>
          <p:cNvPicPr>
            <a:picLocks noChangeAspect="1"/>
          </p:cNvPicPr>
          <p:nvPr/>
        </p:nvPicPr>
        <p:blipFill>
          <a:blip r:embed="rId2"/>
          <a:stretch>
            <a:fillRect/>
          </a:stretch>
        </p:blipFill>
        <p:spPr>
          <a:xfrm>
            <a:off x="1955006" y="2675152"/>
            <a:ext cx="5219700" cy="3057525"/>
          </a:xfrm>
          <a:prstGeom prst="rect">
            <a:avLst/>
          </a:prstGeom>
        </p:spPr>
      </p:pic>
      <p:sp>
        <p:nvSpPr>
          <p:cNvPr id="7" name="TextBox 6"/>
          <p:cNvSpPr txBox="1"/>
          <p:nvPr/>
        </p:nvSpPr>
        <p:spPr>
          <a:xfrm>
            <a:off x="1301858" y="5926343"/>
            <a:ext cx="6246421" cy="369332"/>
          </a:xfrm>
          <a:prstGeom prst="rect">
            <a:avLst/>
          </a:prstGeom>
          <a:noFill/>
        </p:spPr>
        <p:txBody>
          <a:bodyPr wrap="square" rtlCol="0">
            <a:spAutoFit/>
          </a:bodyPr>
          <a:lstStyle/>
          <a:p>
            <a:r>
              <a:rPr lang="en-US"/>
              <a:t>Figure 2. Cgroups in Linux Containers (Henningsen, 2012)</a:t>
            </a:r>
          </a:p>
        </p:txBody>
      </p:sp>
    </p:spTree>
    <p:extLst>
      <p:ext uri="{BB962C8B-B14F-4D97-AF65-F5344CB8AC3E}">
        <p14:creationId xmlns:p14="http://schemas.microsoft.com/office/powerpoint/2010/main" val="27909996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838" y="399350"/>
            <a:ext cx="7532176" cy="863600"/>
          </a:xfrm>
        </p:spPr>
        <p:txBody>
          <a:bodyPr/>
          <a:lstStyle/>
          <a:p>
            <a:r>
              <a:rPr lang="en-US" dirty="0"/>
              <a:t>Literature Related to Problem(Cont…)</a:t>
            </a:r>
          </a:p>
        </p:txBody>
      </p:sp>
      <p:sp>
        <p:nvSpPr>
          <p:cNvPr id="3" name="Content Placeholder 2"/>
          <p:cNvSpPr>
            <a:spLocks noGrp="1"/>
          </p:cNvSpPr>
          <p:nvPr>
            <p:ph idx="1"/>
          </p:nvPr>
        </p:nvSpPr>
        <p:spPr>
          <a:xfrm>
            <a:off x="381000" y="1536700"/>
            <a:ext cx="8367713" cy="5245100"/>
          </a:xfrm>
        </p:spPr>
        <p:txBody>
          <a:bodyPr/>
          <a:lstStyle/>
          <a:p>
            <a:r>
              <a:rPr lang="en-US" dirty="0"/>
              <a:t>While Cgroups provides isolation for group processes Namespaces deals with the isolation of resources for a single process.</a:t>
            </a:r>
          </a:p>
          <a:p>
            <a:pPr marL="0" indent="0">
              <a:buNone/>
            </a:pPr>
            <a:endParaRPr lang="en-US" dirty="0"/>
          </a:p>
          <a:p>
            <a:r>
              <a:rPr lang="en-US" dirty="0"/>
              <a:t>There are six Namespaces currently, which are implemented Linux and the purpose of each Namespace is to provide an isolated environment for the processes and to implement lightweight containers in Linux distributed systems. </a:t>
            </a:r>
          </a:p>
          <a:p>
            <a:endParaRPr lang="en-US" dirty="0"/>
          </a:p>
          <a:p>
            <a:r>
              <a:rPr lang="en-US" b="1" dirty="0"/>
              <a:t>Mount</a:t>
            </a:r>
            <a:r>
              <a:rPr lang="en-US" dirty="0"/>
              <a:t> </a:t>
            </a:r>
            <a:r>
              <a:rPr lang="en-US" b="1" dirty="0"/>
              <a:t>Namespace</a:t>
            </a:r>
            <a:r>
              <a:rPr lang="en-US" dirty="0"/>
              <a:t> isolate the set of file systems seen by the group of processes. Thus, the processes in each namespace will see distinct single directory hierarchies. </a:t>
            </a:r>
          </a:p>
        </p:txBody>
      </p:sp>
      <p:sp>
        <p:nvSpPr>
          <p:cNvPr id="4" name="Slide Number Placeholder 3"/>
          <p:cNvSpPr>
            <a:spLocks noGrp="1"/>
          </p:cNvSpPr>
          <p:nvPr>
            <p:ph type="sldNum" sz="quarter" idx="12"/>
          </p:nvPr>
        </p:nvSpPr>
        <p:spPr/>
        <p:txBody>
          <a:bodyPr/>
          <a:lstStyle/>
          <a:p>
            <a:fld id="{3E05A0EA-0FFD-3345-8A35-6E94DD537AEE}" type="slidenum">
              <a:rPr lang="en-US" smtClean="0"/>
              <a:pPr/>
              <a:t>11</a:t>
            </a:fld>
            <a:endParaRPr lang="en-US" dirty="0"/>
          </a:p>
        </p:txBody>
      </p:sp>
    </p:spTree>
    <p:extLst>
      <p:ext uri="{BB962C8B-B14F-4D97-AF65-F5344CB8AC3E}">
        <p14:creationId xmlns:p14="http://schemas.microsoft.com/office/powerpoint/2010/main" val="20088341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838" y="399350"/>
            <a:ext cx="7532176" cy="863600"/>
          </a:xfrm>
        </p:spPr>
        <p:txBody>
          <a:bodyPr/>
          <a:lstStyle/>
          <a:p>
            <a:r>
              <a:rPr lang="en-US" dirty="0"/>
              <a:t>Literature Related to Problem(Cont…)</a:t>
            </a:r>
          </a:p>
        </p:txBody>
      </p:sp>
      <p:sp>
        <p:nvSpPr>
          <p:cNvPr id="3" name="Content Placeholder 2"/>
          <p:cNvSpPr>
            <a:spLocks noGrp="1"/>
          </p:cNvSpPr>
          <p:nvPr>
            <p:ph idx="1"/>
          </p:nvPr>
        </p:nvSpPr>
        <p:spPr>
          <a:xfrm>
            <a:off x="381000" y="1536700"/>
            <a:ext cx="8367713" cy="5245100"/>
          </a:xfrm>
        </p:spPr>
        <p:txBody>
          <a:bodyPr/>
          <a:lstStyle/>
          <a:p>
            <a:r>
              <a:rPr lang="en-US" b="1" dirty="0"/>
              <a:t>UTS Namespace</a:t>
            </a:r>
            <a:r>
              <a:rPr lang="en-US" dirty="0"/>
              <a:t> gives separate domain name and host name to the processes by calling Sethostname( ) and setdomainname( ) systems calls.</a:t>
            </a:r>
          </a:p>
          <a:p>
            <a:endParaRPr lang="en-US" dirty="0"/>
          </a:p>
          <a:p>
            <a:r>
              <a:rPr lang="en-US" b="1" dirty="0"/>
              <a:t>IPC</a:t>
            </a:r>
            <a:r>
              <a:rPr lang="en-US" dirty="0"/>
              <a:t> </a:t>
            </a:r>
            <a:r>
              <a:rPr lang="en-US" b="1" dirty="0"/>
              <a:t>Namespace </a:t>
            </a:r>
            <a:r>
              <a:rPr lang="en-US" dirty="0"/>
              <a:t>which stands for inter process communications isolates the certain inter process communication resources namely System V IPC and POSIX message queues. </a:t>
            </a:r>
          </a:p>
          <a:p>
            <a:endParaRPr lang="en-US" dirty="0"/>
          </a:p>
          <a:p>
            <a:r>
              <a:rPr lang="en-US" b="1" dirty="0"/>
              <a:t>Process</a:t>
            </a:r>
            <a:r>
              <a:rPr lang="en-US" dirty="0"/>
              <a:t> </a:t>
            </a:r>
            <a:r>
              <a:rPr lang="en-US" b="1" dirty="0"/>
              <a:t>ID</a:t>
            </a:r>
            <a:r>
              <a:rPr lang="en-US" dirty="0"/>
              <a:t> </a:t>
            </a:r>
            <a:r>
              <a:rPr lang="en-US" b="1" dirty="0"/>
              <a:t>Namespace</a:t>
            </a:r>
            <a:r>
              <a:rPr lang="en-US" dirty="0"/>
              <a:t> isolates the process ID numbers, which means that processes in different namespaces can have same PID.</a:t>
            </a:r>
          </a:p>
          <a:p>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12</a:t>
            </a:fld>
            <a:endParaRPr lang="en-US" dirty="0"/>
          </a:p>
        </p:txBody>
      </p:sp>
    </p:spTree>
    <p:extLst>
      <p:ext uri="{BB962C8B-B14F-4D97-AF65-F5344CB8AC3E}">
        <p14:creationId xmlns:p14="http://schemas.microsoft.com/office/powerpoint/2010/main" val="2981661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838" y="399350"/>
            <a:ext cx="7532176" cy="863600"/>
          </a:xfrm>
        </p:spPr>
        <p:txBody>
          <a:bodyPr/>
          <a:lstStyle/>
          <a:p>
            <a:r>
              <a:rPr lang="en-US" dirty="0"/>
              <a:t>Literature Related to Problem(Cont…)</a:t>
            </a:r>
          </a:p>
        </p:txBody>
      </p:sp>
      <p:sp>
        <p:nvSpPr>
          <p:cNvPr id="3" name="Content Placeholder 2"/>
          <p:cNvSpPr>
            <a:spLocks noGrp="1"/>
          </p:cNvSpPr>
          <p:nvPr>
            <p:ph idx="1"/>
          </p:nvPr>
        </p:nvSpPr>
        <p:spPr>
          <a:xfrm>
            <a:off x="381000" y="1187449"/>
            <a:ext cx="8367713" cy="5476821"/>
          </a:xfrm>
        </p:spPr>
        <p:txBody>
          <a:bodyPr/>
          <a:lstStyle/>
          <a:p>
            <a:r>
              <a:rPr lang="en-US" b="1" dirty="0"/>
              <a:t>Network</a:t>
            </a:r>
            <a:r>
              <a:rPr lang="en-US" dirty="0"/>
              <a:t> </a:t>
            </a:r>
            <a:r>
              <a:rPr lang="en-US" b="1" dirty="0"/>
              <a:t>Namespace</a:t>
            </a:r>
            <a:r>
              <a:rPr lang="en-US" dirty="0"/>
              <a:t> isolates the system resources associated with networking and With this namespace, each network can have its own IP addresses, IP route tables, Network devices and port numbers etc.</a:t>
            </a:r>
          </a:p>
          <a:p>
            <a:pPr marL="0" indent="0">
              <a:buNone/>
            </a:pPr>
            <a:endParaRPr lang="en-US" dirty="0"/>
          </a:p>
          <a:p>
            <a:r>
              <a:rPr lang="en-US" b="1" dirty="0"/>
              <a:t>User</a:t>
            </a:r>
            <a:r>
              <a:rPr lang="en-US" dirty="0"/>
              <a:t> </a:t>
            </a:r>
            <a:r>
              <a:rPr lang="en-US" b="1" dirty="0"/>
              <a:t>Namespace</a:t>
            </a:r>
            <a:r>
              <a:rPr lang="en-US" dirty="0"/>
              <a:t> allows the per-namespace mapping of user and group IDs and in containers, this namespace allows the users and groups to have certain privileges only inside that container. </a:t>
            </a:r>
          </a:p>
          <a:p>
            <a:endParaRPr lang="en-US" dirty="0"/>
          </a:p>
          <a:p>
            <a:r>
              <a:rPr lang="en-US" dirty="0"/>
              <a:t>Although Linux Containers which can solve most of our above-mentioned problem, they are not portable as they do not completely abstract the applications from lower level resources like networking, OS, and storage. </a:t>
            </a:r>
          </a:p>
        </p:txBody>
      </p:sp>
      <p:sp>
        <p:nvSpPr>
          <p:cNvPr id="4" name="Slide Number Placeholder 3"/>
          <p:cNvSpPr>
            <a:spLocks noGrp="1"/>
          </p:cNvSpPr>
          <p:nvPr>
            <p:ph type="sldNum" sz="quarter" idx="12"/>
          </p:nvPr>
        </p:nvSpPr>
        <p:spPr/>
        <p:txBody>
          <a:bodyPr/>
          <a:lstStyle/>
          <a:p>
            <a:fld id="{3E05A0EA-0FFD-3345-8A35-6E94DD537AEE}" type="slidenum">
              <a:rPr lang="en-US" smtClean="0"/>
              <a:pPr/>
              <a:t>13</a:t>
            </a:fld>
            <a:endParaRPr lang="en-US" dirty="0"/>
          </a:p>
        </p:txBody>
      </p:sp>
    </p:spTree>
    <p:extLst>
      <p:ext uri="{BB962C8B-B14F-4D97-AF65-F5344CB8AC3E}">
        <p14:creationId xmlns:p14="http://schemas.microsoft.com/office/powerpoint/2010/main" val="3701059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Literature Related to Methodology</a:t>
            </a:r>
          </a:p>
        </p:txBody>
      </p:sp>
      <p:sp>
        <p:nvSpPr>
          <p:cNvPr id="3" name="Content Placeholder 2"/>
          <p:cNvSpPr>
            <a:spLocks noGrp="1"/>
          </p:cNvSpPr>
          <p:nvPr>
            <p:ph idx="1"/>
          </p:nvPr>
        </p:nvSpPr>
        <p:spPr/>
        <p:txBody>
          <a:bodyPr/>
          <a:lstStyle/>
          <a:p>
            <a:r>
              <a:rPr lang="en-US" dirty="0"/>
              <a:t>To address the above mentioned issues Docker Inc has </a:t>
            </a:r>
            <a:r>
              <a:rPr lang="en-US"/>
              <a:t>came up with </a:t>
            </a:r>
            <a:r>
              <a:rPr lang="en-US" dirty="0"/>
              <a:t>a solution by introducing their new software in 2013 which is called Docker.</a:t>
            </a:r>
          </a:p>
          <a:p>
            <a:endParaRPr lang="en-US" dirty="0"/>
          </a:p>
          <a:p>
            <a:r>
              <a:rPr lang="en-US" dirty="0"/>
              <a:t>Docker is open source platform based on Linux Containers(LXC) which completely packages software applications</a:t>
            </a:r>
          </a:p>
          <a:p>
            <a:endParaRPr lang="en-US" dirty="0"/>
          </a:p>
          <a:p>
            <a:r>
              <a:rPr lang="en-US" dirty="0"/>
              <a:t>Dockers are created to provide lightweight and fast environment in which to run users code with efficient workflow and get that code from user’s laptop to test environment and then into production environment.</a:t>
            </a:r>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14</a:t>
            </a:fld>
            <a:endParaRPr lang="en-US" dirty="0"/>
          </a:p>
        </p:txBody>
      </p:sp>
    </p:spTree>
    <p:extLst>
      <p:ext uri="{BB962C8B-B14F-4D97-AF65-F5344CB8AC3E}">
        <p14:creationId xmlns:p14="http://schemas.microsoft.com/office/powerpoint/2010/main" val="35786023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5328" y="508000"/>
            <a:ext cx="7408190" cy="863600"/>
          </a:xfrm>
        </p:spPr>
        <p:txBody>
          <a:bodyPr/>
          <a:lstStyle/>
          <a:p>
            <a:br>
              <a:rPr lang="en-US" sz="2800" dirty="0"/>
            </a:br>
            <a:br>
              <a:rPr lang="en-US" sz="2800" dirty="0"/>
            </a:br>
            <a:br>
              <a:rPr lang="en-US" sz="2800" dirty="0"/>
            </a:br>
            <a:r>
              <a:rPr lang="en-US" sz="2800" dirty="0"/>
              <a:t>Literature Related to Methodology(Cont..)</a:t>
            </a:r>
          </a:p>
        </p:txBody>
      </p:sp>
      <p:sp>
        <p:nvSpPr>
          <p:cNvPr id="3" name="Content Placeholder 2"/>
          <p:cNvSpPr>
            <a:spLocks noGrp="1"/>
          </p:cNvSpPr>
          <p:nvPr>
            <p:ph idx="1"/>
          </p:nvPr>
        </p:nvSpPr>
        <p:spPr>
          <a:xfrm>
            <a:off x="381000" y="1536700"/>
            <a:ext cx="8367713" cy="5245100"/>
          </a:xfrm>
        </p:spPr>
        <p:txBody>
          <a:bodyPr/>
          <a:lstStyle/>
          <a:p>
            <a:r>
              <a:rPr lang="en-US" dirty="0"/>
              <a:t>The mission of Dockers is to provide following features:</a:t>
            </a:r>
          </a:p>
          <a:p>
            <a:pPr marL="0" indent="0">
              <a:buNone/>
            </a:pPr>
            <a:r>
              <a:rPr lang="en-US" dirty="0"/>
              <a:t>     1. </a:t>
            </a:r>
            <a:r>
              <a:rPr lang="en-US" b="1" dirty="0"/>
              <a:t>Easy and lightweight way to model reality</a:t>
            </a:r>
          </a:p>
          <a:p>
            <a:pPr marL="0" indent="0">
              <a:buNone/>
            </a:pPr>
            <a:r>
              <a:rPr lang="en-US" b="1" dirty="0"/>
              <a:t>     </a:t>
            </a:r>
            <a:r>
              <a:rPr lang="en-US" dirty="0"/>
              <a:t>2. </a:t>
            </a:r>
            <a:r>
              <a:rPr lang="en-US" b="1" dirty="0"/>
              <a:t>Logical segregation of duties</a:t>
            </a:r>
          </a:p>
          <a:p>
            <a:pPr marL="0" indent="0">
              <a:buNone/>
            </a:pPr>
            <a:r>
              <a:rPr lang="en-US" b="1" dirty="0"/>
              <a:t>     </a:t>
            </a:r>
            <a:r>
              <a:rPr lang="en-US" dirty="0"/>
              <a:t>3. </a:t>
            </a:r>
            <a:r>
              <a:rPr lang="en-US" b="1" dirty="0"/>
              <a:t>Fast and efficient lifecycle development</a:t>
            </a:r>
          </a:p>
          <a:p>
            <a:pPr marL="0" indent="0">
              <a:buNone/>
            </a:pPr>
            <a:endParaRPr lang="en-US" b="1" dirty="0"/>
          </a:p>
          <a:p>
            <a:r>
              <a:rPr lang="en-US" dirty="0"/>
              <a:t>With the above features, Dockers have resolved many challenges like Dependency Hell and imprecise documentations </a:t>
            </a:r>
          </a:p>
          <a:p>
            <a:endParaRPr lang="en-US" dirty="0"/>
          </a:p>
          <a:p>
            <a:r>
              <a:rPr lang="en-US" dirty="0"/>
              <a:t>Dockers containers also enhances the security features of application in two ways. One is by providing isolation between application and another is providing isolation between application and host system. </a:t>
            </a:r>
            <a:endParaRPr lang="en-US" b="1" dirty="0"/>
          </a:p>
          <a:p>
            <a:pPr marL="0" indent="0">
              <a:buNone/>
            </a:pPr>
            <a:endParaRPr lang="en-US" dirty="0"/>
          </a:p>
          <a:p>
            <a:pPr marL="0" indent="0">
              <a:buNone/>
            </a:pPr>
            <a:endParaRPr lang="en-US" dirty="0"/>
          </a:p>
          <a:p>
            <a:pPr marL="0" indent="0">
              <a:buNone/>
            </a:pPr>
            <a:endParaRPr lang="en-US" b="1" dirty="0"/>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15</a:t>
            </a:fld>
            <a:endParaRPr lang="en-US" dirty="0"/>
          </a:p>
        </p:txBody>
      </p:sp>
    </p:spTree>
    <p:extLst>
      <p:ext uri="{BB962C8B-B14F-4D97-AF65-F5344CB8AC3E}">
        <p14:creationId xmlns:p14="http://schemas.microsoft.com/office/powerpoint/2010/main" val="3514313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4. Methodology</a:t>
            </a:r>
          </a:p>
        </p:txBody>
      </p:sp>
      <p:sp>
        <p:nvSpPr>
          <p:cNvPr id="3" name="Content Placeholder 2"/>
          <p:cNvSpPr>
            <a:spLocks noGrp="1"/>
          </p:cNvSpPr>
          <p:nvPr>
            <p:ph idx="1"/>
          </p:nvPr>
        </p:nvSpPr>
        <p:spPr>
          <a:xfrm>
            <a:off x="233159" y="1522485"/>
            <a:ext cx="8367713" cy="4895850"/>
          </a:xfrm>
        </p:spPr>
        <p:txBody>
          <a:bodyPr/>
          <a:lstStyle/>
          <a:p>
            <a:r>
              <a:rPr lang="en-US" dirty="0"/>
              <a:t>The proposed study uses the mix of Qualitative and Quantitative approach as we are comparing the security features and resource utilization of containers and virtual machines. </a:t>
            </a:r>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16</a:t>
            </a:fld>
            <a:endParaRPr lang="en-US" dirty="0"/>
          </a:p>
        </p:txBody>
      </p:sp>
      <p:pic>
        <p:nvPicPr>
          <p:cNvPr id="6" name="Picture 5"/>
          <p:cNvPicPr>
            <a:picLocks noChangeAspect="1"/>
          </p:cNvPicPr>
          <p:nvPr/>
        </p:nvPicPr>
        <p:blipFill>
          <a:blip r:embed="rId2"/>
          <a:stretch>
            <a:fillRect/>
          </a:stretch>
        </p:blipFill>
        <p:spPr>
          <a:xfrm>
            <a:off x="2459629" y="2801802"/>
            <a:ext cx="3914775" cy="3486150"/>
          </a:xfrm>
          <a:prstGeom prst="rect">
            <a:avLst/>
          </a:prstGeom>
        </p:spPr>
      </p:pic>
      <p:sp>
        <p:nvSpPr>
          <p:cNvPr id="7" name="TextBox 6"/>
          <p:cNvSpPr txBox="1"/>
          <p:nvPr/>
        </p:nvSpPr>
        <p:spPr>
          <a:xfrm>
            <a:off x="1822263" y="6438837"/>
            <a:ext cx="5005952" cy="369332"/>
          </a:xfrm>
          <a:prstGeom prst="rect">
            <a:avLst/>
          </a:prstGeom>
          <a:noFill/>
        </p:spPr>
        <p:txBody>
          <a:bodyPr wrap="square" rtlCol="0">
            <a:spAutoFit/>
          </a:bodyPr>
          <a:lstStyle/>
          <a:p>
            <a:r>
              <a:rPr lang="en-US" dirty="0"/>
              <a:t>       Figure 3 Containerization using Dockers </a:t>
            </a:r>
          </a:p>
        </p:txBody>
      </p:sp>
    </p:spTree>
    <p:extLst>
      <p:ext uri="{BB962C8B-B14F-4D97-AF65-F5344CB8AC3E}">
        <p14:creationId xmlns:p14="http://schemas.microsoft.com/office/powerpoint/2010/main" val="36665747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Methodology(Cont…)</a:t>
            </a:r>
          </a:p>
        </p:txBody>
      </p:sp>
      <p:sp>
        <p:nvSpPr>
          <p:cNvPr id="3" name="Content Placeholder 2"/>
          <p:cNvSpPr>
            <a:spLocks noGrp="1"/>
          </p:cNvSpPr>
          <p:nvPr>
            <p:ph idx="1"/>
          </p:nvPr>
        </p:nvSpPr>
        <p:spPr/>
        <p:txBody>
          <a:bodyPr/>
          <a:lstStyle/>
          <a:p>
            <a:r>
              <a:rPr lang="en-US" dirty="0"/>
              <a:t>The working methodology of Dockers can be understood by taking a deep dive at its architecture which is below:</a:t>
            </a:r>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17</a:t>
            </a:fld>
            <a:endParaRPr lang="en-US" dirty="0"/>
          </a:p>
        </p:txBody>
      </p:sp>
      <p:pic>
        <p:nvPicPr>
          <p:cNvPr id="6" name="Picture 5"/>
          <p:cNvPicPr>
            <a:picLocks noChangeAspect="1"/>
          </p:cNvPicPr>
          <p:nvPr/>
        </p:nvPicPr>
        <p:blipFill>
          <a:blip r:embed="rId2"/>
          <a:stretch>
            <a:fillRect/>
          </a:stretch>
        </p:blipFill>
        <p:spPr>
          <a:xfrm>
            <a:off x="1373981" y="2346325"/>
            <a:ext cx="6381750" cy="3276600"/>
          </a:xfrm>
          <a:prstGeom prst="rect">
            <a:avLst/>
          </a:prstGeom>
        </p:spPr>
      </p:pic>
      <p:sp>
        <p:nvSpPr>
          <p:cNvPr id="7" name="TextBox 6"/>
          <p:cNvSpPr txBox="1"/>
          <p:nvPr/>
        </p:nvSpPr>
        <p:spPr>
          <a:xfrm>
            <a:off x="1580827" y="5997844"/>
            <a:ext cx="6215386" cy="369332"/>
          </a:xfrm>
          <a:prstGeom prst="rect">
            <a:avLst/>
          </a:prstGeom>
          <a:noFill/>
        </p:spPr>
        <p:txBody>
          <a:bodyPr wrap="square" rtlCol="0">
            <a:spAutoFit/>
          </a:bodyPr>
          <a:lstStyle/>
          <a:p>
            <a:r>
              <a:rPr lang="en-US" dirty="0"/>
              <a:t>                Figure 5 Docker Architecture </a:t>
            </a:r>
          </a:p>
        </p:txBody>
      </p:sp>
    </p:spTree>
    <p:extLst>
      <p:ext uri="{BB962C8B-B14F-4D97-AF65-F5344CB8AC3E}">
        <p14:creationId xmlns:p14="http://schemas.microsoft.com/office/powerpoint/2010/main" val="35013636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Methodology(Cont…)</a:t>
            </a:r>
          </a:p>
        </p:txBody>
      </p:sp>
      <p:sp>
        <p:nvSpPr>
          <p:cNvPr id="3" name="Content Placeholder 2"/>
          <p:cNvSpPr>
            <a:spLocks noGrp="1"/>
          </p:cNvSpPr>
          <p:nvPr>
            <p:ph idx="1"/>
          </p:nvPr>
        </p:nvSpPr>
        <p:spPr>
          <a:xfrm>
            <a:off x="452034" y="1885950"/>
            <a:ext cx="8367713" cy="4895850"/>
          </a:xfrm>
        </p:spPr>
        <p:txBody>
          <a:bodyPr/>
          <a:lstStyle/>
          <a:p>
            <a:r>
              <a:rPr lang="en-US" dirty="0"/>
              <a:t>Using the Docker architecture methodology </a:t>
            </a:r>
            <a:r>
              <a:rPr lang="en-US" b="1" dirty="0"/>
              <a:t>Docker </a:t>
            </a:r>
            <a:r>
              <a:rPr lang="en-US" dirty="0"/>
              <a:t>engine will be installed on the local server and containers will be created.</a:t>
            </a:r>
          </a:p>
          <a:p>
            <a:pPr marL="0" indent="0">
              <a:buNone/>
            </a:pPr>
            <a:endParaRPr lang="en-US" dirty="0"/>
          </a:p>
          <a:p>
            <a:r>
              <a:rPr lang="en-US" dirty="0"/>
              <a:t>Subsequently Applications will be deployed on the Containers which are created using Docker and also on Virtual Machines.</a:t>
            </a:r>
          </a:p>
          <a:p>
            <a:endParaRPr lang="en-US" dirty="0"/>
          </a:p>
          <a:p>
            <a:r>
              <a:rPr lang="en-US" dirty="0"/>
              <a:t>Performance and Resource utilization of this Applications will be analyzed by using </a:t>
            </a:r>
            <a:r>
              <a:rPr lang="en-US" b="1" dirty="0"/>
              <a:t>Nagios </a:t>
            </a:r>
            <a:r>
              <a:rPr lang="en-US" dirty="0"/>
              <a:t>tool and </a:t>
            </a:r>
            <a:r>
              <a:rPr lang="en-US" b="1" dirty="0"/>
              <a:t>Splunk</a:t>
            </a:r>
            <a:r>
              <a:rPr lang="en-US" dirty="0"/>
              <a:t> data analyzing Tool and applications security will be tested using </a:t>
            </a:r>
            <a:r>
              <a:rPr lang="en-US" b="1" dirty="0"/>
              <a:t>AppDynamics.</a:t>
            </a:r>
          </a:p>
        </p:txBody>
      </p:sp>
      <p:sp>
        <p:nvSpPr>
          <p:cNvPr id="4" name="Slide Number Placeholder 3"/>
          <p:cNvSpPr>
            <a:spLocks noGrp="1"/>
          </p:cNvSpPr>
          <p:nvPr>
            <p:ph type="sldNum" sz="quarter" idx="12"/>
          </p:nvPr>
        </p:nvSpPr>
        <p:spPr/>
        <p:txBody>
          <a:bodyPr/>
          <a:lstStyle/>
          <a:p>
            <a:fld id="{3E05A0EA-0FFD-3345-8A35-6E94DD537AEE}" type="slidenum">
              <a:rPr lang="en-US" smtClean="0"/>
              <a:pPr/>
              <a:t>18</a:t>
            </a:fld>
            <a:endParaRPr lang="en-US" dirty="0"/>
          </a:p>
        </p:txBody>
      </p:sp>
    </p:spTree>
    <p:extLst>
      <p:ext uri="{BB962C8B-B14F-4D97-AF65-F5344CB8AC3E}">
        <p14:creationId xmlns:p14="http://schemas.microsoft.com/office/powerpoint/2010/main" val="2001891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Cont…)</a:t>
            </a:r>
          </a:p>
        </p:txBody>
      </p:sp>
      <p:sp>
        <p:nvSpPr>
          <p:cNvPr id="3" name="Content Placeholder 2"/>
          <p:cNvSpPr>
            <a:spLocks noGrp="1"/>
          </p:cNvSpPr>
          <p:nvPr>
            <p:ph idx="1"/>
          </p:nvPr>
        </p:nvSpPr>
        <p:spPr/>
        <p:txBody>
          <a:bodyPr/>
          <a:lstStyle/>
          <a:p>
            <a:r>
              <a:rPr lang="en-US" dirty="0"/>
              <a:t>Hardware Requirement:</a:t>
            </a:r>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19</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378453245"/>
              </p:ext>
            </p:extLst>
          </p:nvPr>
        </p:nvGraphicFramePr>
        <p:xfrm>
          <a:off x="666425" y="2092271"/>
          <a:ext cx="7501182" cy="1828800"/>
        </p:xfrm>
        <a:graphic>
          <a:graphicData uri="http://schemas.openxmlformats.org/drawingml/2006/table">
            <a:tbl>
              <a:tblPr firstRow="1" firstCol="1" bandRow="1">
                <a:tableStyleId>{5C22544A-7EE6-4342-B048-85BDC9FD1C3A}</a:tableStyleId>
              </a:tblPr>
              <a:tblGrid>
                <a:gridCol w="3750591">
                  <a:extLst>
                    <a:ext uri="{9D8B030D-6E8A-4147-A177-3AD203B41FA5}">
                      <a16:colId xmlns:a16="http://schemas.microsoft.com/office/drawing/2014/main" val="1881098709"/>
                    </a:ext>
                  </a:extLst>
                </a:gridCol>
                <a:gridCol w="3750591">
                  <a:extLst>
                    <a:ext uri="{9D8B030D-6E8A-4147-A177-3AD203B41FA5}">
                      <a16:colId xmlns:a16="http://schemas.microsoft.com/office/drawing/2014/main" val="855868384"/>
                    </a:ext>
                  </a:extLst>
                </a:gridCol>
              </a:tblGrid>
              <a:tr h="355503">
                <a:tc>
                  <a:txBody>
                    <a:bodyPr/>
                    <a:lstStyle/>
                    <a:p>
                      <a:pPr marL="0" marR="0">
                        <a:lnSpc>
                          <a:spcPct val="200000"/>
                        </a:lnSpc>
                        <a:spcBef>
                          <a:spcPts val="0"/>
                        </a:spcBef>
                        <a:spcAft>
                          <a:spcPts val="0"/>
                        </a:spcAft>
                      </a:pPr>
                      <a:r>
                        <a:rPr lang="en-US" sz="1200" dirty="0">
                          <a:effectLst/>
                        </a:rPr>
                        <a:t>Resource</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200000"/>
                        </a:lnSpc>
                        <a:spcBef>
                          <a:spcPts val="0"/>
                        </a:spcBef>
                        <a:spcAft>
                          <a:spcPts val="0"/>
                        </a:spcAft>
                      </a:pPr>
                      <a:r>
                        <a:rPr lang="en-US" sz="1200">
                          <a:effectLst/>
                        </a:rPr>
                        <a:t>Minimum Required</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26670073"/>
                  </a:ext>
                </a:extLst>
              </a:tr>
              <a:tr h="355503">
                <a:tc>
                  <a:txBody>
                    <a:bodyPr/>
                    <a:lstStyle/>
                    <a:p>
                      <a:pPr marL="0" marR="0">
                        <a:lnSpc>
                          <a:spcPct val="200000"/>
                        </a:lnSpc>
                        <a:spcBef>
                          <a:spcPts val="0"/>
                        </a:spcBef>
                        <a:spcAft>
                          <a:spcPts val="0"/>
                        </a:spcAft>
                      </a:pPr>
                      <a:r>
                        <a:rPr lang="en-US" sz="1200">
                          <a:effectLst/>
                        </a:rPr>
                        <a:t>Processor</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200000"/>
                        </a:lnSpc>
                        <a:spcBef>
                          <a:spcPts val="0"/>
                        </a:spcBef>
                        <a:spcAft>
                          <a:spcPts val="0"/>
                        </a:spcAft>
                      </a:pPr>
                      <a:r>
                        <a:rPr lang="en-US" sz="1200">
                          <a:effectLst/>
                        </a:rPr>
                        <a:t>Intel/AMD</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608830264"/>
                  </a:ext>
                </a:extLst>
              </a:tr>
              <a:tr h="355503">
                <a:tc>
                  <a:txBody>
                    <a:bodyPr/>
                    <a:lstStyle/>
                    <a:p>
                      <a:pPr marL="0" marR="0">
                        <a:lnSpc>
                          <a:spcPct val="200000"/>
                        </a:lnSpc>
                        <a:spcBef>
                          <a:spcPts val="0"/>
                        </a:spcBef>
                        <a:spcAft>
                          <a:spcPts val="0"/>
                        </a:spcAft>
                      </a:pPr>
                      <a:r>
                        <a:rPr lang="en-US" sz="1200">
                          <a:effectLst/>
                        </a:rPr>
                        <a:t>Processor Type</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200000"/>
                        </a:lnSpc>
                        <a:spcBef>
                          <a:spcPts val="0"/>
                        </a:spcBef>
                        <a:spcAft>
                          <a:spcPts val="0"/>
                        </a:spcAft>
                      </a:pPr>
                      <a:r>
                        <a:rPr lang="en-US" sz="1200">
                          <a:effectLst/>
                        </a:rPr>
                        <a:t>32/64 bit</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96853545"/>
                  </a:ext>
                </a:extLst>
              </a:tr>
              <a:tr h="355503">
                <a:tc>
                  <a:txBody>
                    <a:bodyPr/>
                    <a:lstStyle/>
                    <a:p>
                      <a:pPr marL="0" marR="0">
                        <a:lnSpc>
                          <a:spcPct val="200000"/>
                        </a:lnSpc>
                        <a:spcBef>
                          <a:spcPts val="0"/>
                        </a:spcBef>
                        <a:spcAft>
                          <a:spcPts val="0"/>
                        </a:spcAft>
                      </a:pPr>
                      <a:r>
                        <a:rPr lang="en-US" sz="1200">
                          <a:effectLst/>
                        </a:rPr>
                        <a:t>Speed</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200000"/>
                        </a:lnSpc>
                        <a:spcBef>
                          <a:spcPts val="0"/>
                        </a:spcBef>
                        <a:spcAft>
                          <a:spcPts val="0"/>
                        </a:spcAft>
                      </a:pPr>
                      <a:r>
                        <a:rPr lang="en-US" sz="1200">
                          <a:effectLst/>
                        </a:rPr>
                        <a:t>2 GHz</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90560428"/>
                  </a:ext>
                </a:extLst>
              </a:tr>
              <a:tr h="355503">
                <a:tc>
                  <a:txBody>
                    <a:bodyPr/>
                    <a:lstStyle/>
                    <a:p>
                      <a:pPr marL="0" marR="0">
                        <a:lnSpc>
                          <a:spcPct val="200000"/>
                        </a:lnSpc>
                        <a:spcBef>
                          <a:spcPts val="0"/>
                        </a:spcBef>
                        <a:spcAft>
                          <a:spcPts val="0"/>
                        </a:spcAft>
                      </a:pPr>
                      <a:r>
                        <a:rPr lang="en-US" sz="1200">
                          <a:effectLst/>
                        </a:rPr>
                        <a:t>Disk Space </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200000"/>
                        </a:lnSpc>
                        <a:spcBef>
                          <a:spcPts val="0"/>
                        </a:spcBef>
                        <a:spcAft>
                          <a:spcPts val="0"/>
                        </a:spcAft>
                      </a:pPr>
                      <a:r>
                        <a:rPr lang="en-US" sz="1200" dirty="0">
                          <a:effectLst/>
                        </a:rPr>
                        <a:t>100 GB</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2834696"/>
                  </a:ext>
                </a:extLst>
              </a:tr>
            </a:tbl>
          </a:graphicData>
        </a:graphic>
      </p:graphicFrame>
      <p:sp>
        <p:nvSpPr>
          <p:cNvPr id="6" name="TextBox 5"/>
          <p:cNvSpPr txBox="1"/>
          <p:nvPr/>
        </p:nvSpPr>
        <p:spPr>
          <a:xfrm>
            <a:off x="381000" y="4355024"/>
            <a:ext cx="7988085" cy="830997"/>
          </a:xfrm>
          <a:prstGeom prst="rect">
            <a:avLst/>
          </a:prstGeom>
          <a:noFill/>
        </p:spPr>
        <p:txBody>
          <a:bodyPr wrap="square" rtlCol="0">
            <a:spAutoFit/>
          </a:bodyPr>
          <a:lstStyle/>
          <a:p>
            <a:pPr marL="285750" indent="-285750">
              <a:buFont typeface="Arial" panose="020B0604020202020204" pitchFamily="34" charset="0"/>
              <a:buChar char="•"/>
            </a:pPr>
            <a:r>
              <a:rPr lang="en-US" sz="2400" dirty="0"/>
              <a:t>Software Requirement:</a:t>
            </a:r>
          </a:p>
          <a:p>
            <a:endParaRPr lang="en-US" sz="2400" dirty="0"/>
          </a:p>
        </p:txBody>
      </p:sp>
      <p:graphicFrame>
        <p:nvGraphicFramePr>
          <p:cNvPr id="7" name="Table 6"/>
          <p:cNvGraphicFramePr>
            <a:graphicFrameLocks noGrp="1"/>
          </p:cNvGraphicFramePr>
          <p:nvPr>
            <p:extLst>
              <p:ext uri="{D42A27DB-BD31-4B8C-83A1-F6EECF244321}">
                <p14:modId xmlns:p14="http://schemas.microsoft.com/office/powerpoint/2010/main" val="618815739"/>
              </p:ext>
            </p:extLst>
          </p:nvPr>
        </p:nvGraphicFramePr>
        <p:xfrm>
          <a:off x="666425" y="4778375"/>
          <a:ext cx="7501182" cy="1828800"/>
        </p:xfrm>
        <a:graphic>
          <a:graphicData uri="http://schemas.openxmlformats.org/drawingml/2006/table">
            <a:tbl>
              <a:tblPr firstRow="1" firstCol="1" bandRow="1">
                <a:tableStyleId>{5C22544A-7EE6-4342-B048-85BDC9FD1C3A}</a:tableStyleId>
              </a:tblPr>
              <a:tblGrid>
                <a:gridCol w="3750591">
                  <a:extLst>
                    <a:ext uri="{9D8B030D-6E8A-4147-A177-3AD203B41FA5}">
                      <a16:colId xmlns:a16="http://schemas.microsoft.com/office/drawing/2014/main" val="2078266647"/>
                    </a:ext>
                  </a:extLst>
                </a:gridCol>
                <a:gridCol w="3750591">
                  <a:extLst>
                    <a:ext uri="{9D8B030D-6E8A-4147-A177-3AD203B41FA5}">
                      <a16:colId xmlns:a16="http://schemas.microsoft.com/office/drawing/2014/main" val="228855858"/>
                    </a:ext>
                  </a:extLst>
                </a:gridCol>
              </a:tblGrid>
              <a:tr h="365760">
                <a:tc>
                  <a:txBody>
                    <a:bodyPr/>
                    <a:lstStyle/>
                    <a:p>
                      <a:pPr marL="0" marR="0">
                        <a:lnSpc>
                          <a:spcPct val="200000"/>
                        </a:lnSpc>
                        <a:spcBef>
                          <a:spcPts val="0"/>
                        </a:spcBef>
                        <a:spcAft>
                          <a:spcPts val="0"/>
                        </a:spcAft>
                      </a:pPr>
                      <a:r>
                        <a:rPr lang="en-US" sz="1200">
                          <a:effectLst/>
                        </a:rPr>
                        <a:t>Tools</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200000"/>
                        </a:lnSpc>
                        <a:spcBef>
                          <a:spcPts val="0"/>
                        </a:spcBef>
                        <a:spcAft>
                          <a:spcPts val="0"/>
                        </a:spcAft>
                      </a:pPr>
                      <a:r>
                        <a:rPr lang="en-US" sz="1200" b="0" dirty="0">
                          <a:solidFill>
                            <a:schemeClr val="tx1"/>
                          </a:solidFill>
                          <a:effectLst/>
                        </a:rPr>
                        <a:t>Docker</a:t>
                      </a:r>
                      <a:endParaRPr lang="en-US" sz="1100" b="0" dirty="0">
                        <a:solidFill>
                          <a:schemeClr val="tx1"/>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solidFill>
                      <a:srgbClr val="EEEAEC"/>
                    </a:solidFill>
                  </a:tcPr>
                </a:tc>
                <a:extLst>
                  <a:ext uri="{0D108BD9-81ED-4DB2-BD59-A6C34878D82A}">
                    <a16:rowId xmlns:a16="http://schemas.microsoft.com/office/drawing/2014/main" val="3454972201"/>
                  </a:ext>
                </a:extLst>
              </a:tr>
              <a:tr h="365760">
                <a:tc>
                  <a:txBody>
                    <a:bodyPr/>
                    <a:lstStyle/>
                    <a:p>
                      <a:pPr marL="0" marR="0">
                        <a:lnSpc>
                          <a:spcPct val="200000"/>
                        </a:lnSpc>
                        <a:spcBef>
                          <a:spcPts val="0"/>
                        </a:spcBef>
                        <a:spcAft>
                          <a:spcPts val="0"/>
                        </a:spcAft>
                      </a:pPr>
                      <a:r>
                        <a:rPr lang="en-US" sz="1200" dirty="0">
                          <a:effectLst/>
                        </a:rPr>
                        <a:t>Hypervisor</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200000"/>
                        </a:lnSpc>
                        <a:spcBef>
                          <a:spcPts val="0"/>
                        </a:spcBef>
                        <a:spcAft>
                          <a:spcPts val="0"/>
                        </a:spcAft>
                      </a:pPr>
                      <a:r>
                        <a:rPr lang="en-US" sz="1200" dirty="0">
                          <a:effectLst/>
                        </a:rPr>
                        <a:t>VMware work station, Virtual Box</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23422777"/>
                  </a:ext>
                </a:extLst>
              </a:tr>
              <a:tr h="365760">
                <a:tc>
                  <a:txBody>
                    <a:bodyPr/>
                    <a:lstStyle/>
                    <a:p>
                      <a:pPr marL="0" marR="0">
                        <a:lnSpc>
                          <a:spcPct val="200000"/>
                        </a:lnSpc>
                        <a:spcBef>
                          <a:spcPts val="0"/>
                        </a:spcBef>
                        <a:spcAft>
                          <a:spcPts val="0"/>
                        </a:spcAft>
                      </a:pPr>
                      <a:r>
                        <a:rPr lang="en-US" sz="1200" dirty="0">
                          <a:effectLst/>
                        </a:rPr>
                        <a:t>Database</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200000"/>
                        </a:lnSpc>
                        <a:spcBef>
                          <a:spcPts val="0"/>
                        </a:spcBef>
                        <a:spcAft>
                          <a:spcPts val="0"/>
                        </a:spcAft>
                      </a:pPr>
                      <a:r>
                        <a:rPr lang="en-US" sz="1200" dirty="0">
                          <a:effectLst/>
                        </a:rPr>
                        <a:t>MySQL</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solidFill>
                      <a:srgbClr val="EEE7E7"/>
                    </a:solidFill>
                  </a:tcPr>
                </a:tc>
                <a:extLst>
                  <a:ext uri="{0D108BD9-81ED-4DB2-BD59-A6C34878D82A}">
                    <a16:rowId xmlns:a16="http://schemas.microsoft.com/office/drawing/2014/main" val="701509016"/>
                  </a:ext>
                </a:extLst>
              </a:tr>
              <a:tr h="365760">
                <a:tc>
                  <a:txBody>
                    <a:bodyPr/>
                    <a:lstStyle/>
                    <a:p>
                      <a:pPr marL="0" marR="0">
                        <a:lnSpc>
                          <a:spcPct val="200000"/>
                        </a:lnSpc>
                        <a:spcBef>
                          <a:spcPts val="0"/>
                        </a:spcBef>
                        <a:spcAft>
                          <a:spcPts val="0"/>
                        </a:spcAft>
                      </a:pPr>
                      <a:r>
                        <a:rPr lang="en-US" sz="1200" dirty="0">
                          <a:effectLst/>
                        </a:rPr>
                        <a:t>Language</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200000"/>
                        </a:lnSpc>
                        <a:spcBef>
                          <a:spcPts val="0"/>
                        </a:spcBef>
                        <a:spcAft>
                          <a:spcPts val="0"/>
                        </a:spcAft>
                      </a:pPr>
                      <a:r>
                        <a:rPr lang="en-US" sz="1200" dirty="0">
                          <a:effectLst/>
                          <a:latin typeface="Calibri" panose="020F0502020204030204" pitchFamily="34" charset="0"/>
                          <a:ea typeface="SimSun" panose="02010600030101010101" pitchFamily="2" charset="-122"/>
                          <a:cs typeface="Times New Roman" panose="02020603050405020304" pitchFamily="18" charset="0"/>
                        </a:rPr>
                        <a:t>HTML, CSS, Shell Scripting</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62760577"/>
                  </a:ext>
                </a:extLst>
              </a:tr>
              <a:tr h="365760">
                <a:tc>
                  <a:txBody>
                    <a:bodyPr/>
                    <a:lstStyle/>
                    <a:p>
                      <a:pPr marL="0" marR="0">
                        <a:lnSpc>
                          <a:spcPct val="200000"/>
                        </a:lnSpc>
                        <a:spcBef>
                          <a:spcPts val="0"/>
                        </a:spcBef>
                        <a:spcAft>
                          <a:spcPts val="0"/>
                        </a:spcAft>
                      </a:pPr>
                      <a:r>
                        <a:rPr lang="en-US" sz="1200">
                          <a:effectLst/>
                        </a:rPr>
                        <a:t>Web Server</a:t>
                      </a:r>
                      <a:endParaRPr lang="en-US" sz="11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tc>
                  <a:txBody>
                    <a:bodyPr/>
                    <a:lstStyle/>
                    <a:p>
                      <a:pPr marL="0" marR="0">
                        <a:lnSpc>
                          <a:spcPct val="200000"/>
                        </a:lnSpc>
                        <a:spcBef>
                          <a:spcPts val="0"/>
                        </a:spcBef>
                        <a:spcAft>
                          <a:spcPts val="0"/>
                        </a:spcAft>
                      </a:pPr>
                      <a:r>
                        <a:rPr lang="en-US" sz="1200" dirty="0">
                          <a:effectLst/>
                        </a:rPr>
                        <a:t>Apache 2 </a:t>
                      </a:r>
                      <a:endParaRPr lang="en-US" sz="11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20438118"/>
                  </a:ext>
                </a:extLst>
              </a:tr>
            </a:tbl>
          </a:graphicData>
        </a:graphic>
      </p:graphicFrame>
    </p:spTree>
    <p:extLst>
      <p:ext uri="{BB962C8B-B14F-4D97-AF65-F5344CB8AC3E}">
        <p14:creationId xmlns:p14="http://schemas.microsoft.com/office/powerpoint/2010/main" val="41119285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0992" y="1714500"/>
            <a:ext cx="5787708" cy="4598003"/>
          </a:xfrm>
          <a:ln>
            <a:solidFill>
              <a:schemeClr val="bg1"/>
            </a:solidFill>
          </a:ln>
        </p:spPr>
        <p:txBody>
          <a:bodyPr anchor="ctr">
            <a:normAutofit fontScale="92500" lnSpcReduction="20000"/>
          </a:bodyPr>
          <a:lstStyle/>
          <a:p>
            <a:pPr marL="457200" indent="-457200">
              <a:buFont typeface="+mj-lt"/>
              <a:buAutoNum type="arabicPeriod"/>
            </a:pPr>
            <a:r>
              <a:rPr lang="en-US" sz="3000" dirty="0"/>
              <a:t>Problem Statement</a:t>
            </a:r>
          </a:p>
          <a:p>
            <a:pPr marL="457200" indent="-457200">
              <a:buFont typeface="+mj-lt"/>
              <a:buAutoNum type="arabicPeriod"/>
            </a:pPr>
            <a:r>
              <a:rPr lang="en-US" sz="3000" dirty="0"/>
              <a:t>Introduction</a:t>
            </a:r>
          </a:p>
          <a:p>
            <a:pPr lvl="1"/>
            <a:r>
              <a:rPr lang="en-US" sz="2800" dirty="0"/>
              <a:t>Significance of the Problem  </a:t>
            </a:r>
          </a:p>
          <a:p>
            <a:pPr lvl="1"/>
            <a:r>
              <a:rPr lang="en-US" sz="2800" dirty="0"/>
              <a:t>Objectives of the Research</a:t>
            </a:r>
          </a:p>
          <a:p>
            <a:pPr lvl="1"/>
            <a:r>
              <a:rPr lang="en-US" sz="2800" dirty="0"/>
              <a:t>Expected Outcomes</a:t>
            </a:r>
          </a:p>
          <a:p>
            <a:pPr marL="457200" indent="-457200">
              <a:buFont typeface="+mj-lt"/>
              <a:buAutoNum type="arabicPeriod"/>
            </a:pPr>
            <a:r>
              <a:rPr lang="en-US" sz="3000" dirty="0"/>
              <a:t>Literature review</a:t>
            </a:r>
          </a:p>
          <a:p>
            <a:pPr marL="457200" indent="-457200">
              <a:buFont typeface="+mj-lt"/>
              <a:buAutoNum type="arabicPeriod"/>
            </a:pPr>
            <a:r>
              <a:rPr lang="en-US" sz="3000" dirty="0"/>
              <a:t>Methodology</a:t>
            </a:r>
          </a:p>
          <a:p>
            <a:pPr marL="457200" indent="-457200">
              <a:buFont typeface="+mj-lt"/>
              <a:buAutoNum type="arabicPeriod"/>
            </a:pPr>
            <a:r>
              <a:rPr lang="en-US" sz="3000" dirty="0"/>
              <a:t>Work in progress</a:t>
            </a:r>
          </a:p>
          <a:p>
            <a:pPr marL="457200" indent="-457200">
              <a:buFont typeface="+mj-lt"/>
              <a:buAutoNum type="arabicPeriod"/>
            </a:pPr>
            <a:r>
              <a:rPr lang="en-US" sz="3000" dirty="0"/>
              <a:t>Timeline</a:t>
            </a:r>
          </a:p>
          <a:p>
            <a:pPr marL="457200" indent="-457200">
              <a:buFont typeface="+mj-lt"/>
              <a:buAutoNum type="arabicPeriod"/>
            </a:pPr>
            <a:r>
              <a:rPr lang="en-US" sz="3000" dirty="0"/>
              <a:t>References</a:t>
            </a:r>
          </a:p>
          <a:p>
            <a:pPr marL="0" indent="0" algn="ctr">
              <a:buNone/>
            </a:pPr>
            <a:endParaRPr lang="en-US" dirty="0"/>
          </a:p>
        </p:txBody>
      </p:sp>
      <p:sp>
        <p:nvSpPr>
          <p:cNvPr id="2" name="Title 1"/>
          <p:cNvSpPr>
            <a:spLocks noGrp="1"/>
          </p:cNvSpPr>
          <p:nvPr>
            <p:ph type="title"/>
          </p:nvPr>
        </p:nvSpPr>
        <p:spPr>
          <a:xfrm>
            <a:off x="0" y="508000"/>
            <a:ext cx="9144000" cy="863600"/>
          </a:xfrm>
        </p:spPr>
        <p:txBody>
          <a:bodyPr/>
          <a:lstStyle/>
          <a:p>
            <a:pPr algn="ctr"/>
            <a:r>
              <a:rPr lang="en-US" dirty="0"/>
              <a:t>Contents</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a:t>
            </a:fld>
            <a:endParaRPr lang="en-US" dirty="0"/>
          </a:p>
        </p:txBody>
      </p:sp>
    </p:spTree>
    <p:extLst>
      <p:ext uri="{BB962C8B-B14F-4D97-AF65-F5344CB8AC3E}">
        <p14:creationId xmlns:p14="http://schemas.microsoft.com/office/powerpoint/2010/main" val="28607494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5. Implementation </a:t>
            </a:r>
          </a:p>
        </p:txBody>
      </p:sp>
      <p:sp>
        <p:nvSpPr>
          <p:cNvPr id="3" name="Content Placeholder 2"/>
          <p:cNvSpPr>
            <a:spLocks noGrp="1"/>
          </p:cNvSpPr>
          <p:nvPr>
            <p:ph idx="1"/>
          </p:nvPr>
        </p:nvSpPr>
        <p:spPr/>
        <p:txBody>
          <a:bodyPr/>
          <a:lstStyle/>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20</a:t>
            </a:fld>
            <a:endParaRPr lang="en-US" dirty="0"/>
          </a:p>
        </p:txBody>
      </p:sp>
    </p:spTree>
    <p:extLst>
      <p:ext uri="{BB962C8B-B14F-4D97-AF65-F5344CB8AC3E}">
        <p14:creationId xmlns:p14="http://schemas.microsoft.com/office/powerpoint/2010/main" val="3715245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6. Timeline</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21</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962028035"/>
              </p:ext>
            </p:extLst>
          </p:nvPr>
        </p:nvGraphicFramePr>
        <p:xfrm>
          <a:off x="1069382" y="1536700"/>
          <a:ext cx="6974236" cy="4895851"/>
        </p:xfrm>
        <a:graphic>
          <a:graphicData uri="http://schemas.openxmlformats.org/drawingml/2006/table">
            <a:tbl>
              <a:tblPr firstRow="1" firstCol="1" bandRow="1">
                <a:tableStyleId>{5C22544A-7EE6-4342-B048-85BDC9FD1C3A}</a:tableStyleId>
              </a:tblPr>
              <a:tblGrid>
                <a:gridCol w="1743559">
                  <a:extLst>
                    <a:ext uri="{9D8B030D-6E8A-4147-A177-3AD203B41FA5}">
                      <a16:colId xmlns:a16="http://schemas.microsoft.com/office/drawing/2014/main" val="3589696049"/>
                    </a:ext>
                  </a:extLst>
                </a:gridCol>
                <a:gridCol w="1743559">
                  <a:extLst>
                    <a:ext uri="{9D8B030D-6E8A-4147-A177-3AD203B41FA5}">
                      <a16:colId xmlns:a16="http://schemas.microsoft.com/office/drawing/2014/main" val="3722084019"/>
                    </a:ext>
                  </a:extLst>
                </a:gridCol>
                <a:gridCol w="1743559">
                  <a:extLst>
                    <a:ext uri="{9D8B030D-6E8A-4147-A177-3AD203B41FA5}">
                      <a16:colId xmlns:a16="http://schemas.microsoft.com/office/drawing/2014/main" val="206607459"/>
                    </a:ext>
                  </a:extLst>
                </a:gridCol>
                <a:gridCol w="1743559">
                  <a:extLst>
                    <a:ext uri="{9D8B030D-6E8A-4147-A177-3AD203B41FA5}">
                      <a16:colId xmlns:a16="http://schemas.microsoft.com/office/drawing/2014/main" val="841483905"/>
                    </a:ext>
                  </a:extLst>
                </a:gridCol>
              </a:tblGrid>
              <a:tr h="257676">
                <a:tc>
                  <a:txBody>
                    <a:bodyPr/>
                    <a:lstStyle/>
                    <a:p>
                      <a:pPr marL="0" marR="0">
                        <a:lnSpc>
                          <a:spcPct val="200000"/>
                        </a:lnSpc>
                        <a:spcBef>
                          <a:spcPts val="0"/>
                        </a:spcBef>
                        <a:spcAft>
                          <a:spcPts val="0"/>
                        </a:spcAft>
                      </a:pPr>
                      <a:r>
                        <a:rPr lang="en-US" sz="800">
                          <a:effectLst/>
                        </a:rPr>
                        <a:t>Start Date</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effectLst/>
                        </a:rPr>
                        <a:t>End Date</a:t>
                      </a:r>
                      <a:endParaRPr lang="en-US" sz="800" dirty="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effectLst/>
                        </a:rPr>
                        <a:t>Tasks</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effectLst/>
                        </a:rPr>
                        <a:t>Duration (Days)</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3548245051"/>
                  </a:ext>
                </a:extLst>
              </a:tr>
              <a:tr h="257676">
                <a:tc>
                  <a:txBody>
                    <a:bodyPr/>
                    <a:lstStyle/>
                    <a:p>
                      <a:pPr marL="0" marR="0">
                        <a:lnSpc>
                          <a:spcPct val="200000"/>
                        </a:lnSpc>
                        <a:spcBef>
                          <a:spcPts val="0"/>
                        </a:spcBef>
                        <a:spcAft>
                          <a:spcPts val="0"/>
                        </a:spcAft>
                      </a:pPr>
                      <a:r>
                        <a:rPr lang="en-US" sz="800">
                          <a:effectLst/>
                        </a:rPr>
                        <a:t>02/01/2017</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solidFill>
                            <a:schemeClr val="bg1"/>
                          </a:solidFill>
                          <a:effectLst/>
                        </a:rPr>
                        <a:t>02/11/2017</a:t>
                      </a:r>
                      <a:endParaRPr lang="en-US" sz="800" dirty="0">
                        <a:solidFill>
                          <a:schemeClr val="bg1"/>
                        </a:solidFill>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solidFill>
                      <a:schemeClr val="accent1"/>
                    </a:solidFill>
                  </a:tcPr>
                </a:tc>
                <a:tc>
                  <a:txBody>
                    <a:bodyPr/>
                    <a:lstStyle/>
                    <a:p>
                      <a:pPr marL="0" marR="0">
                        <a:lnSpc>
                          <a:spcPct val="200000"/>
                        </a:lnSpc>
                        <a:spcBef>
                          <a:spcPts val="0"/>
                        </a:spcBef>
                        <a:spcAft>
                          <a:spcPts val="0"/>
                        </a:spcAft>
                      </a:pPr>
                      <a:r>
                        <a:rPr lang="en-US" sz="800">
                          <a:effectLst/>
                        </a:rPr>
                        <a:t>Analysis of Virtual Machines</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effectLst/>
                        </a:rPr>
                        <a:t>11</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3828621923"/>
                  </a:ext>
                </a:extLst>
              </a:tr>
              <a:tr h="257676">
                <a:tc>
                  <a:txBody>
                    <a:bodyPr/>
                    <a:lstStyle/>
                    <a:p>
                      <a:pPr marL="0" marR="0">
                        <a:lnSpc>
                          <a:spcPct val="200000"/>
                        </a:lnSpc>
                        <a:spcBef>
                          <a:spcPts val="0"/>
                        </a:spcBef>
                        <a:spcAft>
                          <a:spcPts val="0"/>
                        </a:spcAft>
                      </a:pPr>
                      <a:r>
                        <a:rPr lang="en-US" sz="800">
                          <a:effectLst/>
                        </a:rPr>
                        <a:t>02/12/2017</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solidFill>
                            <a:schemeClr val="bg1"/>
                          </a:solidFill>
                          <a:effectLst/>
                        </a:rPr>
                        <a:t>02/27/2017</a:t>
                      </a:r>
                      <a:endParaRPr lang="en-US" sz="800" dirty="0">
                        <a:solidFill>
                          <a:schemeClr val="bg1"/>
                        </a:solidFill>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solidFill>
                      <a:schemeClr val="accent1"/>
                    </a:solidFill>
                  </a:tcPr>
                </a:tc>
                <a:tc>
                  <a:txBody>
                    <a:bodyPr/>
                    <a:lstStyle/>
                    <a:p>
                      <a:pPr marL="0" marR="0">
                        <a:lnSpc>
                          <a:spcPct val="200000"/>
                        </a:lnSpc>
                        <a:spcBef>
                          <a:spcPts val="0"/>
                        </a:spcBef>
                        <a:spcAft>
                          <a:spcPts val="0"/>
                        </a:spcAft>
                      </a:pPr>
                      <a:r>
                        <a:rPr lang="en-US" sz="800">
                          <a:effectLst/>
                        </a:rPr>
                        <a:t>Study of Linux Containers</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effectLst/>
                        </a:rPr>
                        <a:t>15</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1116287304"/>
                  </a:ext>
                </a:extLst>
              </a:tr>
              <a:tr h="515353">
                <a:tc>
                  <a:txBody>
                    <a:bodyPr/>
                    <a:lstStyle/>
                    <a:p>
                      <a:pPr marL="0" marR="0">
                        <a:lnSpc>
                          <a:spcPct val="200000"/>
                        </a:lnSpc>
                        <a:spcBef>
                          <a:spcPts val="0"/>
                        </a:spcBef>
                        <a:spcAft>
                          <a:spcPts val="0"/>
                        </a:spcAft>
                      </a:pPr>
                      <a:r>
                        <a:rPr lang="en-US" sz="800">
                          <a:effectLst/>
                        </a:rPr>
                        <a:t>03/01/2017</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solidFill>
                            <a:schemeClr val="bg1"/>
                          </a:solidFill>
                          <a:effectLst/>
                        </a:rPr>
                        <a:t>03/09/2017</a:t>
                      </a:r>
                      <a:endParaRPr lang="en-US" sz="800" dirty="0">
                        <a:solidFill>
                          <a:schemeClr val="bg1"/>
                        </a:solidFill>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solidFill>
                      <a:schemeClr val="accent1"/>
                    </a:solidFill>
                  </a:tcPr>
                </a:tc>
                <a:tc>
                  <a:txBody>
                    <a:bodyPr/>
                    <a:lstStyle/>
                    <a:p>
                      <a:pPr marL="0" marR="0">
                        <a:lnSpc>
                          <a:spcPct val="200000"/>
                        </a:lnSpc>
                        <a:spcBef>
                          <a:spcPts val="0"/>
                        </a:spcBef>
                        <a:spcAft>
                          <a:spcPts val="0"/>
                        </a:spcAft>
                      </a:pPr>
                      <a:r>
                        <a:rPr lang="en-US" sz="800" dirty="0">
                          <a:effectLst/>
                        </a:rPr>
                        <a:t>Implementing the Namespaces</a:t>
                      </a:r>
                      <a:endParaRPr lang="en-US" sz="800" dirty="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effectLst/>
                        </a:rPr>
                        <a:t>09</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418240601"/>
                  </a:ext>
                </a:extLst>
              </a:tr>
              <a:tr h="257676">
                <a:tc>
                  <a:txBody>
                    <a:bodyPr/>
                    <a:lstStyle/>
                    <a:p>
                      <a:pPr marL="0" marR="0">
                        <a:lnSpc>
                          <a:spcPct val="200000"/>
                        </a:lnSpc>
                        <a:spcBef>
                          <a:spcPts val="0"/>
                        </a:spcBef>
                        <a:spcAft>
                          <a:spcPts val="0"/>
                        </a:spcAft>
                      </a:pPr>
                      <a:r>
                        <a:rPr lang="en-US" sz="800">
                          <a:effectLst/>
                        </a:rPr>
                        <a:t>03/10/2017</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solidFill>
                            <a:schemeClr val="bg1"/>
                          </a:solidFill>
                          <a:effectLst/>
                        </a:rPr>
                        <a:t>03/16/2017</a:t>
                      </a:r>
                      <a:endParaRPr lang="en-US" sz="800" dirty="0">
                        <a:solidFill>
                          <a:schemeClr val="bg1"/>
                        </a:solidFill>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solidFill>
                      <a:schemeClr val="accent1"/>
                    </a:solidFill>
                  </a:tcPr>
                </a:tc>
                <a:tc>
                  <a:txBody>
                    <a:bodyPr/>
                    <a:lstStyle/>
                    <a:p>
                      <a:pPr marL="0" marR="0">
                        <a:lnSpc>
                          <a:spcPct val="200000"/>
                        </a:lnSpc>
                        <a:spcBef>
                          <a:spcPts val="0"/>
                        </a:spcBef>
                        <a:spcAft>
                          <a:spcPts val="0"/>
                        </a:spcAft>
                      </a:pPr>
                      <a:r>
                        <a:rPr lang="en-US" sz="800">
                          <a:effectLst/>
                        </a:rPr>
                        <a:t>Analysis of Docker</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effectLst/>
                        </a:rPr>
                        <a:t>06</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2448207101"/>
                  </a:ext>
                </a:extLst>
              </a:tr>
              <a:tr h="515353">
                <a:tc>
                  <a:txBody>
                    <a:bodyPr/>
                    <a:lstStyle/>
                    <a:p>
                      <a:pPr marL="0" marR="0">
                        <a:lnSpc>
                          <a:spcPct val="200000"/>
                        </a:lnSpc>
                        <a:spcBef>
                          <a:spcPts val="0"/>
                        </a:spcBef>
                        <a:spcAft>
                          <a:spcPts val="0"/>
                        </a:spcAft>
                      </a:pPr>
                      <a:r>
                        <a:rPr lang="en-US" sz="800">
                          <a:effectLst/>
                        </a:rPr>
                        <a:t>03/17/2017</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solidFill>
                            <a:schemeClr val="bg1"/>
                          </a:solidFill>
                          <a:effectLst/>
                        </a:rPr>
                        <a:t>03/30/2017</a:t>
                      </a:r>
                      <a:endParaRPr lang="en-US" sz="800" dirty="0">
                        <a:solidFill>
                          <a:schemeClr val="bg1"/>
                        </a:solidFill>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solidFill>
                      <a:schemeClr val="accent1"/>
                    </a:solidFill>
                  </a:tcPr>
                </a:tc>
                <a:tc>
                  <a:txBody>
                    <a:bodyPr/>
                    <a:lstStyle/>
                    <a:p>
                      <a:pPr marL="0" marR="0">
                        <a:lnSpc>
                          <a:spcPct val="200000"/>
                        </a:lnSpc>
                        <a:spcBef>
                          <a:spcPts val="0"/>
                        </a:spcBef>
                        <a:spcAft>
                          <a:spcPts val="0"/>
                        </a:spcAft>
                      </a:pPr>
                      <a:r>
                        <a:rPr lang="en-US" sz="800" dirty="0">
                          <a:effectLst/>
                        </a:rPr>
                        <a:t>Implementation of Docker containers</a:t>
                      </a:r>
                      <a:endParaRPr lang="en-US" sz="800" dirty="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effectLst/>
                        </a:rPr>
                        <a:t>13</a:t>
                      </a:r>
                      <a:endParaRPr lang="en-US" sz="800" dirty="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2041333429"/>
                  </a:ext>
                </a:extLst>
              </a:tr>
              <a:tr h="257676">
                <a:tc>
                  <a:txBody>
                    <a:bodyPr/>
                    <a:lstStyle/>
                    <a:p>
                      <a:pPr marL="0" marR="0">
                        <a:lnSpc>
                          <a:spcPct val="200000"/>
                        </a:lnSpc>
                        <a:spcBef>
                          <a:spcPts val="0"/>
                        </a:spcBef>
                        <a:spcAft>
                          <a:spcPts val="0"/>
                        </a:spcAft>
                      </a:pPr>
                      <a:r>
                        <a:rPr lang="en-US" sz="800">
                          <a:effectLst/>
                        </a:rPr>
                        <a:t>04/01/2017</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solidFill>
                            <a:schemeClr val="bg1"/>
                          </a:solidFill>
                          <a:effectLst/>
                        </a:rPr>
                        <a:t>04/08/2017</a:t>
                      </a:r>
                      <a:endParaRPr lang="en-US" sz="800" dirty="0">
                        <a:solidFill>
                          <a:schemeClr val="bg1"/>
                        </a:solidFill>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solidFill>
                      <a:schemeClr val="accent1"/>
                    </a:solidFill>
                  </a:tcPr>
                </a:tc>
                <a:tc>
                  <a:txBody>
                    <a:bodyPr/>
                    <a:lstStyle/>
                    <a:p>
                      <a:pPr marL="0" marR="0">
                        <a:lnSpc>
                          <a:spcPct val="200000"/>
                        </a:lnSpc>
                        <a:spcBef>
                          <a:spcPts val="0"/>
                        </a:spcBef>
                        <a:spcAft>
                          <a:spcPts val="0"/>
                        </a:spcAft>
                      </a:pPr>
                      <a:r>
                        <a:rPr lang="en-US" sz="800" dirty="0">
                          <a:effectLst/>
                        </a:rPr>
                        <a:t>Documentation for Proposal</a:t>
                      </a:r>
                      <a:endParaRPr lang="en-US" sz="800" dirty="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effectLst/>
                        </a:rPr>
                        <a:t>08</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306845857"/>
                  </a:ext>
                </a:extLst>
              </a:tr>
              <a:tr h="515353">
                <a:tc>
                  <a:txBody>
                    <a:bodyPr/>
                    <a:lstStyle/>
                    <a:p>
                      <a:pPr marL="0" marR="0">
                        <a:lnSpc>
                          <a:spcPct val="200000"/>
                        </a:lnSpc>
                        <a:spcBef>
                          <a:spcPts val="0"/>
                        </a:spcBef>
                        <a:spcAft>
                          <a:spcPts val="0"/>
                        </a:spcAft>
                      </a:pPr>
                      <a:r>
                        <a:rPr lang="en-US" sz="800">
                          <a:effectLst/>
                        </a:rPr>
                        <a:t>04/18/2017</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solidFill>
                            <a:schemeClr val="bg1"/>
                          </a:solidFill>
                          <a:effectLst/>
                        </a:rPr>
                        <a:t>04/20/2017</a:t>
                      </a:r>
                      <a:endParaRPr lang="en-US" sz="800" dirty="0">
                        <a:solidFill>
                          <a:schemeClr val="bg1"/>
                        </a:solidFill>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solidFill>
                      <a:schemeClr val="accent1"/>
                    </a:solidFill>
                  </a:tcPr>
                </a:tc>
                <a:tc>
                  <a:txBody>
                    <a:bodyPr/>
                    <a:lstStyle/>
                    <a:p>
                      <a:pPr marL="0" marR="0">
                        <a:lnSpc>
                          <a:spcPct val="200000"/>
                        </a:lnSpc>
                        <a:spcBef>
                          <a:spcPts val="0"/>
                        </a:spcBef>
                        <a:spcAft>
                          <a:spcPts val="0"/>
                        </a:spcAft>
                      </a:pPr>
                      <a:r>
                        <a:rPr lang="en-US" sz="800">
                          <a:effectLst/>
                        </a:rPr>
                        <a:t>Building and hosting applications in VMs</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effectLst/>
                        </a:rPr>
                        <a:t>12</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4103363267"/>
                  </a:ext>
                </a:extLst>
              </a:tr>
              <a:tr h="515353">
                <a:tc>
                  <a:txBody>
                    <a:bodyPr/>
                    <a:lstStyle/>
                    <a:p>
                      <a:pPr marL="0" marR="0">
                        <a:lnSpc>
                          <a:spcPct val="200000"/>
                        </a:lnSpc>
                        <a:spcBef>
                          <a:spcPts val="0"/>
                        </a:spcBef>
                        <a:spcAft>
                          <a:spcPts val="0"/>
                        </a:spcAft>
                      </a:pPr>
                      <a:r>
                        <a:rPr lang="en-US" sz="800">
                          <a:effectLst/>
                        </a:rPr>
                        <a:t>05/01/2017</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solidFill>
                            <a:schemeClr val="bg1"/>
                          </a:solidFill>
                          <a:effectLst/>
                        </a:rPr>
                        <a:t>05/15/2017</a:t>
                      </a:r>
                      <a:endParaRPr lang="en-US" sz="800" dirty="0">
                        <a:solidFill>
                          <a:schemeClr val="bg1"/>
                        </a:solidFill>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solidFill>
                      <a:schemeClr val="accent1"/>
                    </a:solidFill>
                  </a:tcPr>
                </a:tc>
                <a:tc>
                  <a:txBody>
                    <a:bodyPr/>
                    <a:lstStyle/>
                    <a:p>
                      <a:pPr marL="0" marR="0">
                        <a:lnSpc>
                          <a:spcPct val="200000"/>
                        </a:lnSpc>
                        <a:spcBef>
                          <a:spcPts val="0"/>
                        </a:spcBef>
                        <a:spcAft>
                          <a:spcPts val="0"/>
                        </a:spcAft>
                      </a:pPr>
                      <a:r>
                        <a:rPr lang="en-US" sz="800" dirty="0">
                          <a:effectLst/>
                        </a:rPr>
                        <a:t>Building and hosting application in containers</a:t>
                      </a:r>
                      <a:endParaRPr lang="en-US" sz="800" dirty="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effectLst/>
                        </a:rPr>
                        <a:t>15</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2950623510"/>
                  </a:ext>
                </a:extLst>
              </a:tr>
              <a:tr h="515353">
                <a:tc>
                  <a:txBody>
                    <a:bodyPr/>
                    <a:lstStyle/>
                    <a:p>
                      <a:pPr marL="0" marR="0">
                        <a:lnSpc>
                          <a:spcPct val="200000"/>
                        </a:lnSpc>
                        <a:spcBef>
                          <a:spcPts val="0"/>
                        </a:spcBef>
                        <a:spcAft>
                          <a:spcPts val="0"/>
                        </a:spcAft>
                      </a:pPr>
                      <a:r>
                        <a:rPr lang="en-US" sz="800">
                          <a:effectLst/>
                        </a:rPr>
                        <a:t>05/16/2017</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solidFill>
                            <a:schemeClr val="bg1"/>
                          </a:solidFill>
                          <a:effectLst/>
                        </a:rPr>
                        <a:t>05/25/2017</a:t>
                      </a:r>
                      <a:endParaRPr lang="en-US" sz="800">
                        <a:solidFill>
                          <a:schemeClr val="bg1"/>
                        </a:solidFill>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solidFill>
                      <a:schemeClr val="accent1"/>
                    </a:solidFill>
                  </a:tcPr>
                </a:tc>
                <a:tc>
                  <a:txBody>
                    <a:bodyPr/>
                    <a:lstStyle/>
                    <a:p>
                      <a:pPr marL="0" marR="0">
                        <a:lnSpc>
                          <a:spcPct val="200000"/>
                        </a:lnSpc>
                        <a:spcBef>
                          <a:spcPts val="0"/>
                        </a:spcBef>
                        <a:spcAft>
                          <a:spcPts val="0"/>
                        </a:spcAft>
                      </a:pPr>
                      <a:r>
                        <a:rPr lang="en-US" sz="800" dirty="0">
                          <a:effectLst/>
                        </a:rPr>
                        <a:t>Analyzing the performance in both VMs and containers</a:t>
                      </a:r>
                      <a:endParaRPr lang="en-US" sz="800" dirty="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effectLst/>
                        </a:rPr>
                        <a:t>09</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2659530695"/>
                  </a:ext>
                </a:extLst>
              </a:tr>
              <a:tr h="515353">
                <a:tc>
                  <a:txBody>
                    <a:bodyPr/>
                    <a:lstStyle/>
                    <a:p>
                      <a:pPr marL="0" marR="0">
                        <a:lnSpc>
                          <a:spcPct val="200000"/>
                        </a:lnSpc>
                        <a:spcBef>
                          <a:spcPts val="0"/>
                        </a:spcBef>
                        <a:spcAft>
                          <a:spcPts val="0"/>
                        </a:spcAft>
                      </a:pPr>
                      <a:r>
                        <a:rPr lang="en-US" sz="800">
                          <a:effectLst/>
                        </a:rPr>
                        <a:t>05/26/2017</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solidFill>
                            <a:schemeClr val="bg1"/>
                          </a:solidFill>
                          <a:effectLst/>
                        </a:rPr>
                        <a:t>06/10/2017</a:t>
                      </a:r>
                      <a:endParaRPr lang="en-US" sz="800">
                        <a:solidFill>
                          <a:schemeClr val="bg1"/>
                        </a:solidFill>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solidFill>
                      <a:schemeClr val="accent1"/>
                    </a:solidFill>
                  </a:tcPr>
                </a:tc>
                <a:tc>
                  <a:txBody>
                    <a:bodyPr/>
                    <a:lstStyle/>
                    <a:p>
                      <a:pPr marL="0" marR="0">
                        <a:lnSpc>
                          <a:spcPct val="200000"/>
                        </a:lnSpc>
                        <a:spcBef>
                          <a:spcPts val="0"/>
                        </a:spcBef>
                        <a:spcAft>
                          <a:spcPts val="0"/>
                        </a:spcAft>
                      </a:pPr>
                      <a:r>
                        <a:rPr lang="en-US" sz="800">
                          <a:effectLst/>
                        </a:rPr>
                        <a:t>Deploying the containers in Cloud</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a:effectLst/>
                        </a:rPr>
                        <a:t>14</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4165639816"/>
                  </a:ext>
                </a:extLst>
              </a:tr>
              <a:tr h="515353">
                <a:tc>
                  <a:txBody>
                    <a:bodyPr/>
                    <a:lstStyle/>
                    <a:p>
                      <a:pPr marL="0" marR="0">
                        <a:lnSpc>
                          <a:spcPct val="200000"/>
                        </a:lnSpc>
                        <a:spcBef>
                          <a:spcPts val="0"/>
                        </a:spcBef>
                        <a:spcAft>
                          <a:spcPts val="0"/>
                        </a:spcAft>
                      </a:pPr>
                      <a:r>
                        <a:rPr lang="en-US" sz="800" dirty="0">
                          <a:effectLst/>
                        </a:rPr>
                        <a:t>06/11/2017</a:t>
                      </a:r>
                      <a:endParaRPr lang="en-US" sz="800" dirty="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solidFill>
                            <a:schemeClr val="bg1"/>
                          </a:solidFill>
                          <a:effectLst/>
                        </a:rPr>
                        <a:t>07/05/2017</a:t>
                      </a:r>
                      <a:endParaRPr lang="en-US" sz="800" dirty="0">
                        <a:solidFill>
                          <a:schemeClr val="bg1"/>
                        </a:solidFill>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solidFill>
                      <a:schemeClr val="accent1"/>
                    </a:solidFill>
                  </a:tcPr>
                </a:tc>
                <a:tc>
                  <a:txBody>
                    <a:bodyPr/>
                    <a:lstStyle/>
                    <a:p>
                      <a:pPr marL="0" marR="0">
                        <a:lnSpc>
                          <a:spcPct val="200000"/>
                        </a:lnSpc>
                        <a:spcBef>
                          <a:spcPts val="0"/>
                        </a:spcBef>
                        <a:spcAft>
                          <a:spcPts val="0"/>
                        </a:spcAft>
                      </a:pPr>
                      <a:r>
                        <a:rPr lang="en-US" sz="800">
                          <a:effectLst/>
                        </a:rPr>
                        <a:t>Final Documentation for Defense </a:t>
                      </a:r>
                      <a:endParaRPr lang="en-US" sz="80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tc>
                  <a:txBody>
                    <a:bodyPr/>
                    <a:lstStyle/>
                    <a:p>
                      <a:pPr marL="0" marR="0">
                        <a:lnSpc>
                          <a:spcPct val="200000"/>
                        </a:lnSpc>
                        <a:spcBef>
                          <a:spcPts val="0"/>
                        </a:spcBef>
                        <a:spcAft>
                          <a:spcPts val="0"/>
                        </a:spcAft>
                      </a:pPr>
                      <a:r>
                        <a:rPr lang="en-US" sz="800" dirty="0">
                          <a:effectLst/>
                        </a:rPr>
                        <a:t>25</a:t>
                      </a:r>
                      <a:endParaRPr lang="en-US" sz="800" dirty="0">
                        <a:effectLst/>
                        <a:latin typeface="Calibri" panose="020F0502020204030204" pitchFamily="34" charset="0"/>
                        <a:ea typeface="SimSun" panose="02010600030101010101" pitchFamily="2" charset="-122"/>
                        <a:cs typeface="Times New Roman" panose="02020603050405020304" pitchFamily="18" charset="0"/>
                      </a:endParaRPr>
                    </a:p>
                  </a:txBody>
                  <a:tcPr marL="48314" marR="48314" marT="0" marB="0"/>
                </a:tc>
                <a:extLst>
                  <a:ext uri="{0D108BD9-81ED-4DB2-BD59-A6C34878D82A}">
                    <a16:rowId xmlns:a16="http://schemas.microsoft.com/office/drawing/2014/main" val="361689991"/>
                  </a:ext>
                </a:extLst>
              </a:tr>
            </a:tbl>
          </a:graphicData>
        </a:graphic>
      </p:graphicFrame>
    </p:spTree>
    <p:extLst>
      <p:ext uri="{BB962C8B-B14F-4D97-AF65-F5344CB8AC3E}">
        <p14:creationId xmlns:p14="http://schemas.microsoft.com/office/powerpoint/2010/main" val="34938183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7. References</a:t>
            </a:r>
          </a:p>
        </p:txBody>
      </p:sp>
      <p:sp>
        <p:nvSpPr>
          <p:cNvPr id="3" name="Content Placeholder 2"/>
          <p:cNvSpPr>
            <a:spLocks noGrp="1"/>
          </p:cNvSpPr>
          <p:nvPr>
            <p:ph idx="1"/>
          </p:nvPr>
        </p:nvSpPr>
        <p:spPr>
          <a:xfrm>
            <a:off x="381000" y="1536700"/>
            <a:ext cx="8367713" cy="5245100"/>
          </a:xfrm>
        </p:spPr>
        <p:txBody>
          <a:bodyPr/>
          <a:lstStyle/>
          <a:p>
            <a:pPr marL="0" indent="0">
              <a:buNone/>
            </a:pPr>
            <a:r>
              <a:rPr lang="en-US" dirty="0"/>
              <a:t>[1] Ryan Chamberlain, Jennifer Schommer: “Using Docker to Support Reproducible Research”, 2014.</a:t>
            </a:r>
          </a:p>
          <a:p>
            <a:pPr marL="0" indent="0">
              <a:buNone/>
            </a:pPr>
            <a:r>
              <a:rPr lang="en-US" dirty="0"/>
              <a:t>[2] Chao Zheng, Douglas Thain: “Integrating containers into workflows: A case study using Makeflow, Work Queue and Docker”, 2015.</a:t>
            </a:r>
          </a:p>
          <a:p>
            <a:pPr marL="0" indent="0">
              <a:buNone/>
            </a:pPr>
            <a:r>
              <a:rPr lang="en-US" dirty="0"/>
              <a:t>[3] Carl Boettiger: “An introduction to Docker Reproducible Research with Examples from R Environment”, 2014.</a:t>
            </a:r>
          </a:p>
          <a:p>
            <a:pPr marL="0" indent="0">
              <a:buNone/>
            </a:pPr>
            <a:r>
              <a:rPr lang="en-US" dirty="0"/>
              <a:t>[4] Charles Anderson: “Dockers in Software Engineering”, 2015.</a:t>
            </a:r>
          </a:p>
          <a:p>
            <a:pPr marL="0" indent="0">
              <a:buNone/>
            </a:pPr>
            <a:r>
              <a:rPr lang="en-US" dirty="0"/>
              <a:t>[5]</a:t>
            </a:r>
          </a:p>
          <a:p>
            <a:pPr marL="0" indent="0">
              <a:buNone/>
            </a:pPr>
            <a:r>
              <a:rPr lang="en-US" dirty="0"/>
              <a:t>http://www.infoworld.com/article/3072929/linux/containers-101-linux-containers-and-docker-explained.html</a:t>
            </a:r>
            <a:r>
              <a:rPr lang="en-US" u="sng" dirty="0"/>
              <a:t> </a:t>
            </a:r>
          </a:p>
          <a:p>
            <a:pPr marL="0" indent="0">
              <a:buNone/>
            </a:pPr>
            <a:r>
              <a:rPr lang="en-US" dirty="0"/>
              <a:t>[6] James Turnbull: “The Docker Book”, 2014.</a:t>
            </a:r>
          </a:p>
        </p:txBody>
      </p:sp>
      <p:sp>
        <p:nvSpPr>
          <p:cNvPr id="4" name="Slide Number Placeholder 3"/>
          <p:cNvSpPr>
            <a:spLocks noGrp="1"/>
          </p:cNvSpPr>
          <p:nvPr>
            <p:ph type="sldNum" sz="quarter" idx="12"/>
          </p:nvPr>
        </p:nvSpPr>
        <p:spPr/>
        <p:txBody>
          <a:bodyPr/>
          <a:lstStyle/>
          <a:p>
            <a:fld id="{3E05A0EA-0FFD-3345-8A35-6E94DD537AEE}" type="slidenum">
              <a:rPr lang="en-US" smtClean="0"/>
              <a:pPr/>
              <a:t>22</a:t>
            </a:fld>
            <a:endParaRPr lang="en-US" dirty="0"/>
          </a:p>
        </p:txBody>
      </p:sp>
    </p:spTree>
    <p:extLst>
      <p:ext uri="{BB962C8B-B14F-4D97-AF65-F5344CB8AC3E}">
        <p14:creationId xmlns:p14="http://schemas.microsoft.com/office/powerpoint/2010/main" val="21837436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References( Cont…)</a:t>
            </a:r>
          </a:p>
        </p:txBody>
      </p:sp>
      <p:sp>
        <p:nvSpPr>
          <p:cNvPr id="3" name="Content Placeholder 2"/>
          <p:cNvSpPr>
            <a:spLocks noGrp="1"/>
          </p:cNvSpPr>
          <p:nvPr>
            <p:ph idx="1"/>
          </p:nvPr>
        </p:nvSpPr>
        <p:spPr/>
        <p:txBody>
          <a:bodyPr/>
          <a:lstStyle/>
          <a:p>
            <a:pPr marL="0" indent="0">
              <a:buNone/>
            </a:pPr>
            <a:r>
              <a:rPr lang="en-US" dirty="0"/>
              <a:t>[7] Shrikrishna Holla: “Orchestrating Docker: Manage and Deploy Docker services to containerize applications efficiently”, 2015.</a:t>
            </a:r>
          </a:p>
          <a:p>
            <a:pPr marL="0" indent="0">
              <a:buNone/>
            </a:pPr>
            <a:r>
              <a:rPr lang="en-US" dirty="0"/>
              <a:t>[8]</a:t>
            </a:r>
          </a:p>
          <a:p>
            <a:pPr marL="0" indent="0">
              <a:buNone/>
            </a:pPr>
            <a:r>
              <a:rPr lang="en-US" dirty="0"/>
              <a:t>https://www.sdxcentral.com/cloud/containers/definitions/what-are-containers-like-docker-linux-containers/</a:t>
            </a:r>
          </a:p>
          <a:p>
            <a:pPr marL="0" indent="0">
              <a:buNone/>
            </a:pPr>
            <a:r>
              <a:rPr lang="en-US" dirty="0"/>
              <a:t>[9] LeVeque R, Mitchell I: “Reproducible Research for Scientific Computing: Tools and Strategies for Changing the Culture”, 2012.</a:t>
            </a:r>
          </a:p>
          <a:p>
            <a:pPr marL="0" indent="0">
              <a:buNone/>
            </a:pPr>
            <a:r>
              <a:rPr lang="en-US" dirty="0"/>
              <a:t>[10] I. Altintas, C. Berkley: “An extensible system for design and execution of scientific workflows in Scientific and Statistical Database Management”, 2004.</a:t>
            </a:r>
          </a:p>
          <a:p>
            <a:pPr marL="0" indent="0">
              <a:buNone/>
            </a:pPr>
            <a:endParaRPr lang="en-US" dirty="0"/>
          </a:p>
        </p:txBody>
      </p:sp>
      <p:sp>
        <p:nvSpPr>
          <p:cNvPr id="4" name="Slide Number Placeholder 3"/>
          <p:cNvSpPr>
            <a:spLocks noGrp="1"/>
          </p:cNvSpPr>
          <p:nvPr>
            <p:ph type="sldNum" sz="quarter" idx="12"/>
          </p:nvPr>
        </p:nvSpPr>
        <p:spPr/>
        <p:txBody>
          <a:bodyPr/>
          <a:lstStyle/>
          <a:p>
            <a:fld id="{3E05A0EA-0FFD-3345-8A35-6E94DD537AEE}" type="slidenum">
              <a:rPr lang="en-US" smtClean="0"/>
              <a:pPr/>
              <a:t>23</a:t>
            </a:fld>
            <a:endParaRPr lang="en-US" dirty="0"/>
          </a:p>
        </p:txBody>
      </p:sp>
    </p:spTree>
    <p:extLst>
      <p:ext uri="{BB962C8B-B14F-4D97-AF65-F5344CB8AC3E}">
        <p14:creationId xmlns:p14="http://schemas.microsoft.com/office/powerpoint/2010/main" val="6744946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stretch>
            <a:fillRect/>
          </a:stretch>
        </p:blipFill>
        <p:spPr>
          <a:xfrm>
            <a:off x="1937289" y="1968284"/>
            <a:ext cx="5052447" cy="3642101"/>
          </a:xfrm>
        </p:spPr>
      </p:pic>
      <p:sp>
        <p:nvSpPr>
          <p:cNvPr id="4" name="Slide Number Placeholder 3"/>
          <p:cNvSpPr>
            <a:spLocks noGrp="1"/>
          </p:cNvSpPr>
          <p:nvPr>
            <p:ph type="sldNum" sz="quarter" idx="12"/>
          </p:nvPr>
        </p:nvSpPr>
        <p:spPr/>
        <p:txBody>
          <a:bodyPr/>
          <a:lstStyle/>
          <a:p>
            <a:fld id="{3E05A0EA-0FFD-3345-8A35-6E94DD537AEE}" type="slidenum">
              <a:rPr lang="en-US" smtClean="0"/>
              <a:pPr/>
              <a:t>24</a:t>
            </a:fld>
            <a:endParaRPr lang="en-US" dirty="0"/>
          </a:p>
        </p:txBody>
      </p:sp>
    </p:spTree>
    <p:extLst>
      <p:ext uri="{BB962C8B-B14F-4D97-AF65-F5344CB8AC3E}">
        <p14:creationId xmlns:p14="http://schemas.microsoft.com/office/powerpoint/2010/main" val="15036298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stretch>
            <a:fillRect/>
          </a:stretch>
        </p:blipFill>
        <p:spPr>
          <a:xfrm>
            <a:off x="1782305" y="2061275"/>
            <a:ext cx="5811864" cy="3704094"/>
          </a:xfrm>
        </p:spPr>
      </p:pic>
      <p:sp>
        <p:nvSpPr>
          <p:cNvPr id="4" name="Slide Number Placeholder 3"/>
          <p:cNvSpPr>
            <a:spLocks noGrp="1"/>
          </p:cNvSpPr>
          <p:nvPr>
            <p:ph type="sldNum" sz="quarter" idx="12"/>
          </p:nvPr>
        </p:nvSpPr>
        <p:spPr/>
        <p:txBody>
          <a:bodyPr/>
          <a:lstStyle/>
          <a:p>
            <a:fld id="{3E05A0EA-0FFD-3345-8A35-6E94DD537AEE}" type="slidenum">
              <a:rPr lang="en-US" smtClean="0"/>
              <a:pPr/>
              <a:t>25</a:t>
            </a:fld>
            <a:endParaRPr lang="en-US" dirty="0"/>
          </a:p>
        </p:txBody>
      </p:sp>
    </p:spTree>
    <p:extLst>
      <p:ext uri="{BB962C8B-B14F-4D97-AF65-F5344CB8AC3E}">
        <p14:creationId xmlns:p14="http://schemas.microsoft.com/office/powerpoint/2010/main" val="4152623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1. Problem Statement</a:t>
            </a:r>
          </a:p>
        </p:txBody>
      </p:sp>
      <p:sp>
        <p:nvSpPr>
          <p:cNvPr id="4" name="Slide Number Placeholder 3"/>
          <p:cNvSpPr>
            <a:spLocks noGrp="1"/>
          </p:cNvSpPr>
          <p:nvPr>
            <p:ph type="sldNum" sz="quarter" idx="12"/>
          </p:nvPr>
        </p:nvSpPr>
        <p:spPr/>
        <p:txBody>
          <a:bodyPr/>
          <a:lstStyle/>
          <a:p>
            <a:fld id="{3E05A0EA-0FFD-3345-8A35-6E94DD537AEE}" type="slidenum">
              <a:rPr lang="en-US" smtClean="0"/>
              <a:pPr/>
              <a:t>3</a:t>
            </a:fld>
            <a:endParaRPr lang="en-US" dirty="0"/>
          </a:p>
        </p:txBody>
      </p:sp>
      <p:sp>
        <p:nvSpPr>
          <p:cNvPr id="8" name="TextBox 7"/>
          <p:cNvSpPr txBox="1"/>
          <p:nvPr/>
        </p:nvSpPr>
        <p:spPr>
          <a:xfrm>
            <a:off x="1053885" y="1548526"/>
            <a:ext cx="7361695" cy="5262979"/>
          </a:xfrm>
          <a:prstGeom prst="rect">
            <a:avLst/>
          </a:prstGeom>
          <a:noFill/>
        </p:spPr>
        <p:txBody>
          <a:bodyPr wrap="square" rtlCol="0">
            <a:spAutoFit/>
          </a:bodyPr>
          <a:lstStyle/>
          <a:p>
            <a:pPr marL="285750" indent="-285750">
              <a:buFont typeface="Arial" panose="020B0604020202020204" pitchFamily="34" charset="0"/>
              <a:buChar char="•"/>
            </a:pPr>
            <a:r>
              <a:rPr lang="en-US" sz="2400" dirty="0"/>
              <a:t>In today’s competitive environment using the available resources efficiently has become imperative for IT organizations. </a:t>
            </a:r>
          </a:p>
          <a:p>
            <a:endParaRPr lang="en-US" sz="2400" dirty="0"/>
          </a:p>
          <a:p>
            <a:pPr marL="285750" indent="-285750">
              <a:buFont typeface="Arial" panose="020B0604020202020204" pitchFamily="34" charset="0"/>
              <a:buChar char="•"/>
            </a:pPr>
            <a:r>
              <a:rPr lang="en-US" sz="2400" dirty="0"/>
              <a:t>The traditional virtualization techniques which are being used in past years, has shown some degradation in the performance of applications which are deployed on those virtual machines. </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Data center size of these organizations have also been increasing because of these obsolete virtualizations techniques.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3457673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2. Introduction</a:t>
            </a:r>
          </a:p>
        </p:txBody>
      </p:sp>
      <p:sp>
        <p:nvSpPr>
          <p:cNvPr id="4" name="Slide Number Placeholder 3"/>
          <p:cNvSpPr>
            <a:spLocks noGrp="1"/>
          </p:cNvSpPr>
          <p:nvPr>
            <p:ph type="sldNum" sz="quarter" idx="12"/>
          </p:nvPr>
        </p:nvSpPr>
        <p:spPr/>
        <p:txBody>
          <a:bodyPr/>
          <a:lstStyle/>
          <a:p>
            <a:fld id="{3E05A0EA-0FFD-3345-8A35-6E94DD537AEE}" type="slidenum">
              <a:rPr lang="en-US" smtClean="0"/>
              <a:pPr/>
              <a:t>4</a:t>
            </a:fld>
            <a:endParaRPr lang="en-US" dirty="0"/>
          </a:p>
        </p:txBody>
      </p:sp>
      <p:sp>
        <p:nvSpPr>
          <p:cNvPr id="7" name="TextBox 6"/>
          <p:cNvSpPr txBox="1"/>
          <p:nvPr/>
        </p:nvSpPr>
        <p:spPr>
          <a:xfrm>
            <a:off x="836908" y="1937288"/>
            <a:ext cx="7749153"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t>In the history of computing Containers have unique recognition because of its importance in virtualization of infrastructure.</a:t>
            </a:r>
          </a:p>
          <a:p>
            <a:endParaRPr lang="en-US" sz="2400" dirty="0"/>
          </a:p>
          <a:p>
            <a:pPr marL="285750" indent="-285750">
              <a:buFont typeface="Arial" panose="020B0604020202020204" pitchFamily="34" charset="0"/>
              <a:buChar char="•"/>
            </a:pPr>
            <a:r>
              <a:rPr lang="en-US" sz="2400" dirty="0"/>
              <a:t>Containers run the user space on top of the operating system kernel unlike traditional Hypervisor virtualization where one or more independent machines run virtually on physical hardware via an intermediate layer</a:t>
            </a:r>
          </a:p>
          <a:p>
            <a:endParaRPr lang="en-US" sz="2400" dirty="0"/>
          </a:p>
          <a:p>
            <a:pPr marL="285750" indent="-285750">
              <a:buFont typeface="Arial" panose="020B0604020202020204" pitchFamily="34" charset="0"/>
              <a:buChar char="•"/>
            </a:pPr>
            <a:r>
              <a:rPr lang="en-US" sz="2400" dirty="0"/>
              <a:t>Docker is an open-source engine which was introduced by Docker Inc in 2013 under apache 2.0 license to create light weight containers.</a:t>
            </a:r>
          </a:p>
        </p:txBody>
      </p:sp>
    </p:spTree>
    <p:extLst>
      <p:ext uri="{BB962C8B-B14F-4D97-AF65-F5344CB8AC3E}">
        <p14:creationId xmlns:p14="http://schemas.microsoft.com/office/powerpoint/2010/main" val="311605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Significance of the Problem</a:t>
            </a:r>
          </a:p>
        </p:txBody>
      </p:sp>
      <p:sp>
        <p:nvSpPr>
          <p:cNvPr id="4" name="Slide Number Placeholder 3"/>
          <p:cNvSpPr>
            <a:spLocks noGrp="1"/>
          </p:cNvSpPr>
          <p:nvPr>
            <p:ph type="sldNum" sz="quarter" idx="12"/>
          </p:nvPr>
        </p:nvSpPr>
        <p:spPr/>
        <p:txBody>
          <a:bodyPr/>
          <a:lstStyle/>
          <a:p>
            <a:fld id="{3E05A0EA-0FFD-3345-8A35-6E94DD537AEE}" type="slidenum">
              <a:rPr lang="en-US" smtClean="0"/>
              <a:pPr/>
              <a:t>5</a:t>
            </a:fld>
            <a:endParaRPr lang="en-US" dirty="0"/>
          </a:p>
        </p:txBody>
      </p:sp>
      <p:sp>
        <p:nvSpPr>
          <p:cNvPr id="7" name="TextBox 6"/>
          <p:cNvSpPr txBox="1"/>
          <p:nvPr/>
        </p:nvSpPr>
        <p:spPr>
          <a:xfrm>
            <a:off x="836908" y="1937288"/>
            <a:ext cx="7749153"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t>Significance of improving the performance of organizations operations by solving the problem statement has become an inevitable task.</a:t>
            </a:r>
          </a:p>
          <a:p>
            <a:endParaRPr lang="en-US" sz="2400" dirty="0"/>
          </a:p>
          <a:p>
            <a:pPr marL="342900" indent="-342900">
              <a:buFont typeface="Arial" panose="020B0604020202020204" pitchFamily="34" charset="0"/>
              <a:buChar char="•"/>
            </a:pPr>
            <a:r>
              <a:rPr lang="en-US" sz="2400" dirty="0"/>
              <a:t>There is an urgent need for these organizations to adapt new virtualization techniques to avoid the unnecessary overheads which are specified in the above problem statement.</a:t>
            </a:r>
          </a:p>
        </p:txBody>
      </p:sp>
    </p:spTree>
    <p:extLst>
      <p:ext uri="{BB962C8B-B14F-4D97-AF65-F5344CB8AC3E}">
        <p14:creationId xmlns:p14="http://schemas.microsoft.com/office/powerpoint/2010/main" val="1353241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Objectives of the Research</a:t>
            </a:r>
          </a:p>
        </p:txBody>
      </p:sp>
      <p:sp>
        <p:nvSpPr>
          <p:cNvPr id="4" name="Slide Number Placeholder 3"/>
          <p:cNvSpPr>
            <a:spLocks noGrp="1"/>
          </p:cNvSpPr>
          <p:nvPr>
            <p:ph type="sldNum" sz="quarter" idx="12"/>
          </p:nvPr>
        </p:nvSpPr>
        <p:spPr/>
        <p:txBody>
          <a:bodyPr/>
          <a:lstStyle/>
          <a:p>
            <a:fld id="{3E05A0EA-0FFD-3345-8A35-6E94DD537AEE}" type="slidenum">
              <a:rPr lang="en-US" smtClean="0"/>
              <a:pPr/>
              <a:t>6</a:t>
            </a:fld>
            <a:endParaRPr lang="en-US" dirty="0"/>
          </a:p>
        </p:txBody>
      </p:sp>
      <p:sp>
        <p:nvSpPr>
          <p:cNvPr id="7" name="TextBox 6"/>
          <p:cNvSpPr txBox="1"/>
          <p:nvPr/>
        </p:nvSpPr>
        <p:spPr>
          <a:xfrm>
            <a:off x="836908" y="1937288"/>
            <a:ext cx="7749153" cy="4524315"/>
          </a:xfrm>
          <a:prstGeom prst="rect">
            <a:avLst/>
          </a:prstGeom>
          <a:noFill/>
        </p:spPr>
        <p:txBody>
          <a:bodyPr wrap="square" rtlCol="0">
            <a:spAutoFit/>
          </a:bodyPr>
          <a:lstStyle/>
          <a:p>
            <a:pPr marL="342900" indent="-342900">
              <a:buFont typeface="Arial" panose="020B0604020202020204" pitchFamily="34" charset="0"/>
              <a:buChar char="•"/>
            </a:pPr>
            <a:r>
              <a:rPr lang="en-US" sz="2400" dirty="0"/>
              <a:t>Primary objective of this study is to discuss the available alternative solutions for the specified problem statement.</a:t>
            </a:r>
          </a:p>
          <a:p>
            <a:endParaRPr lang="en-US" sz="2400" dirty="0"/>
          </a:p>
          <a:p>
            <a:pPr marL="342900" indent="-342900">
              <a:buFont typeface="Arial" panose="020B0604020202020204" pitchFamily="34" charset="0"/>
              <a:buChar char="•"/>
            </a:pPr>
            <a:r>
              <a:rPr lang="en-US" sz="2400" dirty="0"/>
              <a:t>Paper introduces a new virtualization technique using Docker containers which is as an alternative solution for the traditional Virtual Machines.</a:t>
            </a:r>
          </a:p>
          <a:p>
            <a:endParaRPr lang="en-US" sz="2400" dirty="0"/>
          </a:p>
          <a:p>
            <a:pPr marL="342900" indent="-342900">
              <a:buFont typeface="Arial" panose="020B0604020202020204" pitchFamily="34" charset="0"/>
              <a:buChar char="•"/>
            </a:pPr>
            <a:r>
              <a:rPr lang="en-US" sz="2400" dirty="0"/>
              <a:t>Security and performance of the applications running in the Containers and Virtual Machines and their resource utilization will be compared by the end of the study.</a:t>
            </a:r>
          </a:p>
        </p:txBody>
      </p:sp>
    </p:spTree>
    <p:extLst>
      <p:ext uri="{BB962C8B-B14F-4D97-AF65-F5344CB8AC3E}">
        <p14:creationId xmlns:p14="http://schemas.microsoft.com/office/powerpoint/2010/main" val="1728744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Expected Outcomes</a:t>
            </a:r>
          </a:p>
        </p:txBody>
      </p:sp>
      <p:sp>
        <p:nvSpPr>
          <p:cNvPr id="4" name="Slide Number Placeholder 3"/>
          <p:cNvSpPr>
            <a:spLocks noGrp="1"/>
          </p:cNvSpPr>
          <p:nvPr>
            <p:ph type="sldNum" sz="quarter" idx="12"/>
          </p:nvPr>
        </p:nvSpPr>
        <p:spPr/>
        <p:txBody>
          <a:bodyPr/>
          <a:lstStyle/>
          <a:p>
            <a:fld id="{3E05A0EA-0FFD-3345-8A35-6E94DD537AEE}" type="slidenum">
              <a:rPr lang="en-US" smtClean="0"/>
              <a:pPr/>
              <a:t>7</a:t>
            </a:fld>
            <a:endParaRPr lang="en-US" dirty="0"/>
          </a:p>
        </p:txBody>
      </p:sp>
      <p:sp>
        <p:nvSpPr>
          <p:cNvPr id="7" name="TextBox 6"/>
          <p:cNvSpPr txBox="1"/>
          <p:nvPr/>
        </p:nvSpPr>
        <p:spPr>
          <a:xfrm>
            <a:off x="402956" y="1937288"/>
            <a:ext cx="8183105" cy="4154984"/>
          </a:xfrm>
          <a:prstGeom prst="rect">
            <a:avLst/>
          </a:prstGeom>
          <a:noFill/>
        </p:spPr>
        <p:txBody>
          <a:bodyPr wrap="square" rtlCol="0">
            <a:spAutoFit/>
          </a:bodyPr>
          <a:lstStyle/>
          <a:p>
            <a:pPr marL="342900" indent="-342900">
              <a:buFont typeface="Arial" panose="020B0604020202020204" pitchFamily="34" charset="0"/>
              <a:buChar char="•"/>
            </a:pPr>
            <a:r>
              <a:rPr lang="en-US" sz="2400" dirty="0"/>
              <a:t>By the end of this study the paper answers the following questions:</a:t>
            </a:r>
          </a:p>
          <a:p>
            <a:pPr lvl="1"/>
            <a:r>
              <a:rPr lang="en-US" sz="2400" dirty="0"/>
              <a:t>Why there is a need for virtualization of infrastructure in an organization?</a:t>
            </a:r>
          </a:p>
          <a:p>
            <a:pPr lvl="1"/>
            <a:r>
              <a:rPr lang="en-US" sz="2400" dirty="0"/>
              <a:t>What are the problems with existing virtualization techniques?</a:t>
            </a:r>
          </a:p>
          <a:p>
            <a:pPr lvl="1"/>
            <a:r>
              <a:rPr lang="en-US" sz="2400" dirty="0"/>
              <a:t>Why there is a need to use containerized virtualization?</a:t>
            </a:r>
          </a:p>
          <a:p>
            <a:pPr lvl="1"/>
            <a:r>
              <a:rPr lang="en-US" sz="2400" dirty="0"/>
              <a:t>How did these containers solve the overheads of an organization?</a:t>
            </a:r>
          </a:p>
          <a:p>
            <a:pPr lvl="1"/>
            <a:r>
              <a:rPr lang="en-US" sz="2400" dirty="0"/>
              <a:t>How secure and compatible are these Containers?</a:t>
            </a:r>
          </a:p>
          <a:p>
            <a:endParaRPr lang="en-US" sz="2400" dirty="0"/>
          </a:p>
        </p:txBody>
      </p:sp>
    </p:spTree>
    <p:extLst>
      <p:ext uri="{BB962C8B-B14F-4D97-AF65-F5344CB8AC3E}">
        <p14:creationId xmlns:p14="http://schemas.microsoft.com/office/powerpoint/2010/main" val="40944923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3. Literature Review</a:t>
            </a:r>
          </a:p>
        </p:txBody>
      </p:sp>
      <p:sp>
        <p:nvSpPr>
          <p:cNvPr id="4" name="Slide Number Placeholder 3"/>
          <p:cNvSpPr>
            <a:spLocks noGrp="1"/>
          </p:cNvSpPr>
          <p:nvPr>
            <p:ph type="sldNum" sz="quarter" idx="12"/>
          </p:nvPr>
        </p:nvSpPr>
        <p:spPr/>
        <p:txBody>
          <a:bodyPr/>
          <a:lstStyle/>
          <a:p>
            <a:fld id="{3E05A0EA-0FFD-3345-8A35-6E94DD537AEE}" type="slidenum">
              <a:rPr lang="en-US" smtClean="0"/>
              <a:pPr/>
              <a:t>8</a:t>
            </a:fld>
            <a:endParaRPr lang="en-US" dirty="0"/>
          </a:p>
        </p:txBody>
      </p:sp>
      <p:sp>
        <p:nvSpPr>
          <p:cNvPr id="7" name="TextBox 6"/>
          <p:cNvSpPr txBox="1"/>
          <p:nvPr/>
        </p:nvSpPr>
        <p:spPr>
          <a:xfrm>
            <a:off x="402956" y="2014779"/>
            <a:ext cx="8183105" cy="4524315"/>
          </a:xfrm>
          <a:prstGeom prst="rect">
            <a:avLst/>
          </a:prstGeom>
          <a:noFill/>
        </p:spPr>
        <p:txBody>
          <a:bodyPr wrap="square" rtlCol="0">
            <a:spAutoFit/>
          </a:bodyPr>
          <a:lstStyle/>
          <a:p>
            <a:r>
              <a:rPr lang="en-US" sz="2400" dirty="0"/>
              <a:t>Background Related to the problem:</a:t>
            </a:r>
          </a:p>
          <a:p>
            <a:endParaRPr lang="en-US" sz="2400" dirty="0"/>
          </a:p>
          <a:p>
            <a:pPr marL="342900" indent="-342900">
              <a:buFont typeface="Arial" panose="020B0604020202020204" pitchFamily="34" charset="0"/>
              <a:buChar char="•"/>
            </a:pPr>
            <a:r>
              <a:rPr lang="en-US" sz="2400" dirty="0"/>
              <a:t>With virtualization, a company can have limitless access to the computing resources which improves operations speed and the business capabilities.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Virtual Machines using Hypervisors is one of the techniques to implement virtualization.</a:t>
            </a:r>
          </a:p>
          <a:p>
            <a:endParaRPr lang="en-US" sz="2400" dirty="0"/>
          </a:p>
          <a:p>
            <a:pPr marL="342900" indent="-342900">
              <a:buFont typeface="Arial" panose="020B0604020202020204" pitchFamily="34" charset="0"/>
              <a:buChar char="•"/>
            </a:pPr>
            <a:r>
              <a:rPr lang="en-US" sz="2400" dirty="0"/>
              <a:t>Most of the organizations used this method for the virtualization of their operations but the disadvantages of using this method have been widespread recently. </a:t>
            </a:r>
          </a:p>
        </p:txBody>
      </p:sp>
    </p:spTree>
    <p:extLst>
      <p:ext uri="{BB962C8B-B14F-4D97-AF65-F5344CB8AC3E}">
        <p14:creationId xmlns:p14="http://schemas.microsoft.com/office/powerpoint/2010/main" val="3062329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08000"/>
            <a:ext cx="9144000" cy="863600"/>
          </a:xfrm>
        </p:spPr>
        <p:txBody>
          <a:bodyPr/>
          <a:lstStyle/>
          <a:p>
            <a:pPr algn="ctr"/>
            <a:r>
              <a:rPr lang="en-US" dirty="0"/>
              <a:t>Literature Related to problem</a:t>
            </a:r>
          </a:p>
        </p:txBody>
      </p:sp>
      <p:sp>
        <p:nvSpPr>
          <p:cNvPr id="4" name="Slide Number Placeholder 3"/>
          <p:cNvSpPr>
            <a:spLocks noGrp="1"/>
          </p:cNvSpPr>
          <p:nvPr>
            <p:ph type="sldNum" sz="quarter" idx="12"/>
          </p:nvPr>
        </p:nvSpPr>
        <p:spPr/>
        <p:txBody>
          <a:bodyPr/>
          <a:lstStyle/>
          <a:p>
            <a:fld id="{3E05A0EA-0FFD-3345-8A35-6E94DD537AEE}" type="slidenum">
              <a:rPr lang="en-US" smtClean="0"/>
              <a:pPr/>
              <a:t>9</a:t>
            </a:fld>
            <a:endParaRPr lang="en-US" dirty="0"/>
          </a:p>
        </p:txBody>
      </p:sp>
      <p:pic>
        <p:nvPicPr>
          <p:cNvPr id="6" name="Picture 5"/>
          <p:cNvPicPr>
            <a:picLocks noChangeAspect="1"/>
          </p:cNvPicPr>
          <p:nvPr/>
        </p:nvPicPr>
        <p:blipFill>
          <a:blip r:embed="rId2"/>
          <a:stretch>
            <a:fillRect/>
          </a:stretch>
        </p:blipFill>
        <p:spPr>
          <a:xfrm>
            <a:off x="1859797" y="1596701"/>
            <a:ext cx="5098942" cy="3889699"/>
          </a:xfrm>
          <a:prstGeom prst="rect">
            <a:avLst/>
          </a:prstGeom>
        </p:spPr>
      </p:pic>
      <p:sp>
        <p:nvSpPr>
          <p:cNvPr id="8" name="TextBox 7"/>
          <p:cNvSpPr txBox="1"/>
          <p:nvPr/>
        </p:nvSpPr>
        <p:spPr>
          <a:xfrm>
            <a:off x="1263112" y="5718874"/>
            <a:ext cx="6292311" cy="369332"/>
          </a:xfrm>
          <a:prstGeom prst="rect">
            <a:avLst/>
          </a:prstGeom>
          <a:noFill/>
        </p:spPr>
        <p:txBody>
          <a:bodyPr wrap="square" rtlCol="0">
            <a:spAutoFit/>
          </a:bodyPr>
          <a:lstStyle/>
          <a:p>
            <a:r>
              <a:rPr lang="en-US"/>
              <a:t>Figure 1. Virtualization Using Virtual Machines (Wang, 2106)</a:t>
            </a:r>
          </a:p>
        </p:txBody>
      </p:sp>
    </p:spTree>
    <p:extLst>
      <p:ext uri="{BB962C8B-B14F-4D97-AF65-F5344CB8AC3E}">
        <p14:creationId xmlns:p14="http://schemas.microsoft.com/office/powerpoint/2010/main" val="2980212835"/>
      </p:ext>
    </p:extLst>
  </p:cSld>
  <p:clrMapOvr>
    <a:masterClrMapping/>
  </p:clrMapOvr>
</p:sld>
</file>

<file path=ppt/theme/theme1.xml><?xml version="1.0" encoding="utf-8"?>
<a:theme xmlns:a="http://schemas.openxmlformats.org/drawingml/2006/main" name="Award Ceremony Presentation">
  <a:themeElements>
    <a:clrScheme name="Custom 3">
      <a:dk1>
        <a:srgbClr val="000000"/>
      </a:dk1>
      <a:lt1>
        <a:sysClr val="window" lastClr="FFFFFF"/>
      </a:lt1>
      <a:dk2>
        <a:srgbClr val="000000"/>
      </a:dk2>
      <a:lt2>
        <a:srgbClr val="F8F8F8"/>
      </a:lt2>
      <a:accent1>
        <a:srgbClr val="8E1319"/>
      </a:accent1>
      <a:accent2>
        <a:srgbClr val="2C3A55"/>
      </a:accent2>
      <a:accent3>
        <a:srgbClr val="969696"/>
      </a:accent3>
      <a:accent4>
        <a:srgbClr val="808080"/>
      </a:accent4>
      <a:accent5>
        <a:srgbClr val="5F5F5F"/>
      </a:accent5>
      <a:accent6>
        <a:srgbClr val="2C3A55"/>
      </a:accent6>
      <a:hlink>
        <a:srgbClr val="5F5F5F"/>
      </a:hlink>
      <a:folHlink>
        <a:srgbClr val="919191"/>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cs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cs typeface="Times New Roman" pitchFamily="18" charset="0"/>
          </a:defRPr>
        </a:defPPr>
      </a:lstStyle>
    </a:lnDef>
  </a:objectDefaults>
  <a:extraClrSchemeLst>
    <a:extraClrScheme>
      <a:clrScheme name="Global 1">
        <a:dk1>
          <a:srgbClr val="000000"/>
        </a:dk1>
        <a:lt1>
          <a:srgbClr val="FFFFCC"/>
        </a:lt1>
        <a:dk2>
          <a:srgbClr val="4D4D4D"/>
        </a:dk2>
        <a:lt2>
          <a:srgbClr val="FFCC00"/>
        </a:lt2>
        <a:accent1>
          <a:srgbClr val="FF9900"/>
        </a:accent1>
        <a:accent2>
          <a:srgbClr val="CC9900"/>
        </a:accent2>
        <a:accent3>
          <a:srgbClr val="B2B2B2"/>
        </a:accent3>
        <a:accent4>
          <a:srgbClr val="DADAAE"/>
        </a:accent4>
        <a:accent5>
          <a:srgbClr val="FFCAAA"/>
        </a:accent5>
        <a:accent6>
          <a:srgbClr val="B98A00"/>
        </a:accent6>
        <a:hlink>
          <a:srgbClr val="898743"/>
        </a:hlink>
        <a:folHlink>
          <a:srgbClr val="666633"/>
        </a:folHlink>
      </a:clrScheme>
      <a:clrMap bg1="dk2" tx1="lt1" bg2="dk1" tx2="lt2" accent1="accent1" accent2="accent2" accent3="accent3" accent4="accent4" accent5="accent5" accent6="accent6" hlink="hlink" folHlink="folHlink"/>
    </a:extraClrScheme>
    <a:extraClrScheme>
      <a:clrScheme name="Global 2">
        <a:dk1>
          <a:srgbClr val="000000"/>
        </a:dk1>
        <a:lt1>
          <a:srgbClr val="FFFFFF"/>
        </a:lt1>
        <a:dk2>
          <a:srgbClr val="CC6600"/>
        </a:dk2>
        <a:lt2>
          <a:srgbClr val="FFFFFF"/>
        </a:lt2>
        <a:accent1>
          <a:srgbClr val="FFFFCC"/>
        </a:accent1>
        <a:accent2>
          <a:srgbClr val="B5E0E3"/>
        </a:accent2>
        <a:accent3>
          <a:srgbClr val="FFFFFF"/>
        </a:accent3>
        <a:accent4>
          <a:srgbClr val="000000"/>
        </a:accent4>
        <a:accent5>
          <a:srgbClr val="FFFFE2"/>
        </a:accent5>
        <a:accent6>
          <a:srgbClr val="A4CBCE"/>
        </a:accent6>
        <a:hlink>
          <a:srgbClr val="E5D093"/>
        </a:hlink>
        <a:folHlink>
          <a:srgbClr val="CCB374"/>
        </a:folHlink>
      </a:clrScheme>
      <a:clrMap bg1="lt1" tx1="dk1" bg2="lt2" tx2="dk2" accent1="accent1" accent2="accent2" accent3="accent3" accent4="accent4" accent5="accent5" accent6="accent6" hlink="hlink" folHlink="folHlink"/>
    </a:extraClrScheme>
    <a:extraClrScheme>
      <a:clrScheme name="Global 3">
        <a:dk1>
          <a:srgbClr val="000000"/>
        </a:dk1>
        <a:lt1>
          <a:srgbClr val="FFFFFF"/>
        </a:lt1>
        <a:dk2>
          <a:srgbClr val="000000"/>
        </a:dk2>
        <a:lt2>
          <a:srgbClr val="FFFFFF"/>
        </a:lt2>
        <a:accent1>
          <a:srgbClr val="F8F8F8"/>
        </a:accent1>
        <a:accent2>
          <a:srgbClr val="969696"/>
        </a:accent2>
        <a:accent3>
          <a:srgbClr val="FFFFFF"/>
        </a:accent3>
        <a:accent4>
          <a:srgbClr val="000000"/>
        </a:accent4>
        <a:accent5>
          <a:srgbClr val="FBFBFB"/>
        </a:accent5>
        <a:accent6>
          <a:srgbClr val="878787"/>
        </a:accent6>
        <a:hlink>
          <a:srgbClr val="DDDDDD"/>
        </a:hlink>
        <a:folHlink>
          <a:srgbClr val="B2B2B2"/>
        </a:folHlink>
      </a:clrScheme>
      <a:clrMap bg1="lt1" tx1="dk1" bg2="lt2" tx2="dk2" accent1="accent1" accent2="accent2" accent3="accent3" accent4="accent4" accent5="accent5" accent6="accent6" hlink="hlink" folHlink="folHlink"/>
    </a:extraClrScheme>
    <a:extraClrScheme>
      <a:clrScheme name="Global 4">
        <a:dk1>
          <a:srgbClr val="000000"/>
        </a:dk1>
        <a:lt1>
          <a:srgbClr val="FFFFFF"/>
        </a:lt1>
        <a:dk2>
          <a:srgbClr val="000066"/>
        </a:dk2>
        <a:lt2>
          <a:srgbClr val="FFFFFF"/>
        </a:lt2>
        <a:accent1>
          <a:srgbClr val="FFFFCC"/>
        </a:accent1>
        <a:accent2>
          <a:srgbClr val="B5E0E3"/>
        </a:accent2>
        <a:accent3>
          <a:srgbClr val="FFFFFF"/>
        </a:accent3>
        <a:accent4>
          <a:srgbClr val="000000"/>
        </a:accent4>
        <a:accent5>
          <a:srgbClr val="FFFFE2"/>
        </a:accent5>
        <a:accent6>
          <a:srgbClr val="A4CBCE"/>
        </a:accent6>
        <a:hlink>
          <a:srgbClr val="BFDFFF"/>
        </a:hlink>
        <a:folHlink>
          <a:srgbClr val="99CCFF"/>
        </a:folHlink>
      </a:clrScheme>
      <a:clrMap bg1="lt1" tx1="dk1" bg2="lt2" tx2="dk2" accent1="accent1" accent2="accent2" accent3="accent3" accent4="accent4" accent5="accent5" accent6="accent6" hlink="hlink" folHlink="folHlink"/>
    </a:extraClrScheme>
    <a:extraClrScheme>
      <a:clrScheme name="Global 5">
        <a:dk1>
          <a:srgbClr val="000000"/>
        </a:dk1>
        <a:lt1>
          <a:srgbClr val="E9E6D9"/>
        </a:lt1>
        <a:dk2>
          <a:srgbClr val="666633"/>
        </a:dk2>
        <a:lt2>
          <a:srgbClr val="CEC7AA"/>
        </a:lt2>
        <a:accent1>
          <a:srgbClr val="FFFFCC"/>
        </a:accent1>
        <a:accent2>
          <a:srgbClr val="B5E0E3"/>
        </a:accent2>
        <a:accent3>
          <a:srgbClr val="F2F0E9"/>
        </a:accent3>
        <a:accent4>
          <a:srgbClr val="000000"/>
        </a:accent4>
        <a:accent5>
          <a:srgbClr val="FFFFE2"/>
        </a:accent5>
        <a:accent6>
          <a:srgbClr val="A4CBCE"/>
        </a:accent6>
        <a:hlink>
          <a:srgbClr val="B6AB82"/>
        </a:hlink>
        <a:folHlink>
          <a:srgbClr val="A0925E"/>
        </a:folHlink>
      </a:clrScheme>
      <a:clrMap bg1="lt1" tx1="dk1" bg2="lt2" tx2="dk2" accent1="accent1" accent2="accent2" accent3="accent3" accent4="accent4" accent5="accent5" accent6="accent6" hlink="hlink" folHlink="folHlink"/>
    </a:extraClrScheme>
    <a:extraClrScheme>
      <a:clrScheme name="Global 6">
        <a:dk1>
          <a:srgbClr val="1B3753"/>
        </a:dk1>
        <a:lt1>
          <a:srgbClr val="EAEAEA"/>
        </a:lt1>
        <a:dk2>
          <a:srgbClr val="336699"/>
        </a:dk2>
        <a:lt2>
          <a:srgbClr val="FFFFCC"/>
        </a:lt2>
        <a:accent1>
          <a:srgbClr val="BA8E46"/>
        </a:accent1>
        <a:accent2>
          <a:srgbClr val="46C0AF"/>
        </a:accent2>
        <a:accent3>
          <a:srgbClr val="ADB8CA"/>
        </a:accent3>
        <a:accent4>
          <a:srgbClr val="C8C8C8"/>
        </a:accent4>
        <a:accent5>
          <a:srgbClr val="D9C6B0"/>
        </a:accent5>
        <a:accent6>
          <a:srgbClr val="3FAE9E"/>
        </a:accent6>
        <a:hlink>
          <a:srgbClr val="93ACC3"/>
        </a:hlink>
        <a:folHlink>
          <a:srgbClr val="7897B4"/>
        </a:folHlink>
      </a:clrScheme>
      <a:clrMap bg1="dk2" tx1="lt1" bg2="dk1" tx2="lt2" accent1="accent1" accent2="accent2" accent3="accent3" accent4="accent4" accent5="accent5" accent6="accent6" hlink="hlink" folHlink="folHlink"/>
    </a:extraClrScheme>
    <a:extraClrScheme>
      <a:clrScheme name="Global 7">
        <a:dk1>
          <a:srgbClr val="000000"/>
        </a:dk1>
        <a:lt1>
          <a:srgbClr val="FFFFFF"/>
        </a:lt1>
        <a:dk2>
          <a:srgbClr val="000000"/>
        </a:dk2>
        <a:lt2>
          <a:srgbClr val="FFFFFF"/>
        </a:lt2>
        <a:accent1>
          <a:srgbClr val="FFFFCC"/>
        </a:accent1>
        <a:accent2>
          <a:srgbClr val="FFCC99"/>
        </a:accent2>
        <a:accent3>
          <a:srgbClr val="FFFFFF"/>
        </a:accent3>
        <a:accent4>
          <a:srgbClr val="000000"/>
        </a:accent4>
        <a:accent5>
          <a:srgbClr val="FFFFE2"/>
        </a:accent5>
        <a:accent6>
          <a:srgbClr val="E7B98A"/>
        </a:accent6>
        <a:hlink>
          <a:srgbClr val="FF9999"/>
        </a:hlink>
        <a:folHlink>
          <a:srgbClr val="E06360"/>
        </a:folHlink>
      </a:clrScheme>
      <a:clrMap bg1="lt1" tx1="dk1" bg2="lt2" tx2="dk2" accent1="accent1" accent2="accent2" accent3="accent3" accent4="accent4" accent5="accent5" accent6="accent6" hlink="hlink" folHlink="folHlink"/>
    </a:extraClrScheme>
    <a:extraClrScheme>
      <a:clrScheme name="Global 8">
        <a:dk1>
          <a:srgbClr val="000000"/>
        </a:dk1>
        <a:lt1>
          <a:srgbClr val="EAEAEA"/>
        </a:lt1>
        <a:dk2>
          <a:srgbClr val="17118B"/>
        </a:dk2>
        <a:lt2>
          <a:srgbClr val="FFFFCC"/>
        </a:lt2>
        <a:accent1>
          <a:srgbClr val="B2B2B2"/>
        </a:accent1>
        <a:accent2>
          <a:srgbClr val="54ABB2"/>
        </a:accent2>
        <a:accent3>
          <a:srgbClr val="ABAAC4"/>
        </a:accent3>
        <a:accent4>
          <a:srgbClr val="C8C8C8"/>
        </a:accent4>
        <a:accent5>
          <a:srgbClr val="D5D5D5"/>
        </a:accent5>
        <a:accent6>
          <a:srgbClr val="4B9BA1"/>
        </a:accent6>
        <a:hlink>
          <a:srgbClr val="4F49A3"/>
        </a:hlink>
        <a:folHlink>
          <a:srgbClr val="2E2573"/>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1497</Words>
  <Application>Microsoft Office PowerPoint</Application>
  <PresentationFormat>On-screen Show (4:3)</PresentationFormat>
  <Paragraphs>227</Paragraphs>
  <Slides>25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SimSun</vt:lpstr>
      <vt:lpstr>Arial</vt:lpstr>
      <vt:lpstr>Calibri</vt:lpstr>
      <vt:lpstr>Century Schoolbook</vt:lpstr>
      <vt:lpstr>Times</vt:lpstr>
      <vt:lpstr>Times New Roman</vt:lpstr>
      <vt:lpstr>Award Ceremony Presentation</vt:lpstr>
      <vt:lpstr>PowerPoint Presentation</vt:lpstr>
      <vt:lpstr>Contents</vt:lpstr>
      <vt:lpstr>1. Problem Statement</vt:lpstr>
      <vt:lpstr>2. Introduction</vt:lpstr>
      <vt:lpstr>Significance of the Problem</vt:lpstr>
      <vt:lpstr>Objectives of the Research</vt:lpstr>
      <vt:lpstr>Expected Outcomes</vt:lpstr>
      <vt:lpstr>3. Literature Review</vt:lpstr>
      <vt:lpstr>Literature Related to problem</vt:lpstr>
      <vt:lpstr>Literature Related to Problem(Cont…)</vt:lpstr>
      <vt:lpstr>Literature Related to Problem(Cont…)</vt:lpstr>
      <vt:lpstr>Literature Related to Problem(Cont…)</vt:lpstr>
      <vt:lpstr>Literature Related to Problem(Cont…)</vt:lpstr>
      <vt:lpstr>Literature Related to Methodology</vt:lpstr>
      <vt:lpstr>   Literature Related to Methodology(Cont..)</vt:lpstr>
      <vt:lpstr>           4. Methodology</vt:lpstr>
      <vt:lpstr>Methodology(Cont…)</vt:lpstr>
      <vt:lpstr>Methodology(Cont…)</vt:lpstr>
      <vt:lpstr>Methodology( Cont…)</vt:lpstr>
      <vt:lpstr>        5. Implementation </vt:lpstr>
      <vt:lpstr>            6. Timeline</vt:lpstr>
      <vt:lpstr>              7. References</vt:lpstr>
      <vt:lpstr>    References( Cont…)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2017-04-10T21:07:08Z</dcterms:created>
  <dcterms:modified xsi:type="dcterms:W3CDTF">2018-03-14T07:32:52Z</dcterms:modified>
</cp:coreProperties>
</file>